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5143500" type="screen16x9"/>
  <p:notesSz cx="6858000" cy="9144000"/>
  <p:embeddedFontLst>
    <p:embeddedFont>
      <p:font typeface="Proxima Nova" panose="020B0604020202020204" charset="0"/>
      <p:regular r:id="rId59"/>
      <p:bold r:id="rId60"/>
      <p:italic r:id="rId61"/>
      <p:boldItalic r:id="rId62"/>
    </p:embeddedFont>
    <p:embeddedFont>
      <p:font typeface="Raleway" pitchFamily="2" charset="0"/>
      <p:regular r:id="rId63"/>
      <p:bold r:id="rId64"/>
      <p:italic r:id="rId65"/>
      <p:boldItalic r:id="rId66"/>
    </p:embeddedFont>
    <p:embeddedFont>
      <p:font typeface="Source Sans Pro" panose="020B0503030403020204" pitchFamily="34" charset="0"/>
      <p:regular r:id="rId67"/>
      <p:bold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A58BA4-8FB5-455A-8C3F-52554DE9BB97}">
  <a:tblStyle styleId="{8BA58BA4-8FB5-455A-8C3F-52554DE9BB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a2597d781d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a2597d781d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a2597d781d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a2597d781d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a2597d781d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a2597d781d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a5c2252feb_5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a5c2252feb_5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a5c8f15a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a5c8f15a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a2597d781d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a2597d781d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a5c2252feb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a5c2252feb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a2597d781d_0_1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a2597d781d_0_1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a2597d781d_0_1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a2597d781d_0_1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5c2252feb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a5c2252feb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a2597d781d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a2597d781d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>
                <a:solidFill>
                  <a:schemeClr val="dk1"/>
                </a:solidFill>
              </a:rPr>
              <a:t>Data Plane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Definition: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Responsible for </a:t>
            </a:r>
            <a:r>
              <a:rPr lang="en-GB" b="1">
                <a:solidFill>
                  <a:schemeClr val="dk1"/>
                </a:solidFill>
              </a:rPr>
              <a:t>forwarding packets</a:t>
            </a:r>
            <a:r>
              <a:rPr lang="en-GB">
                <a:solidFill>
                  <a:schemeClr val="dk1"/>
                </a:solidFill>
              </a:rPr>
              <a:t> that arrive on a router’s </a:t>
            </a:r>
            <a:r>
              <a:rPr lang="en-GB" b="1">
                <a:solidFill>
                  <a:schemeClr val="dk1"/>
                </a:solidFill>
              </a:rPr>
              <a:t>incoming interfaces</a:t>
            </a:r>
            <a:r>
              <a:rPr lang="en-GB">
                <a:solidFill>
                  <a:schemeClr val="dk1"/>
                </a:solidFill>
              </a:rPr>
              <a:t> to the appropriate </a:t>
            </a:r>
            <a:r>
              <a:rPr lang="en-GB" b="1">
                <a:solidFill>
                  <a:schemeClr val="dk1"/>
                </a:solidFill>
              </a:rPr>
              <a:t>outgoing interfaces</a:t>
            </a:r>
            <a:r>
              <a:rPr lang="en-GB">
                <a:solidFill>
                  <a:schemeClr val="dk1"/>
                </a:solidFill>
              </a:rPr>
              <a:t>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Also called the </a:t>
            </a:r>
            <a:r>
              <a:rPr lang="en-GB" b="1">
                <a:solidFill>
                  <a:schemeClr val="dk1"/>
                </a:solidFill>
              </a:rPr>
              <a:t>forwarding plane</a:t>
            </a:r>
            <a:r>
              <a:rPr lang="en-GB">
                <a:solidFill>
                  <a:schemeClr val="dk1"/>
                </a:solidFill>
              </a:rPr>
              <a:t>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Consists of: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b="1">
                <a:solidFill>
                  <a:schemeClr val="dk1"/>
                </a:solidFill>
              </a:rPr>
              <a:t>Forwarding Table:</a:t>
            </a:r>
            <a:r>
              <a:rPr lang="en-GB">
                <a:solidFill>
                  <a:schemeClr val="dk1"/>
                </a:solidFill>
              </a:rPr>
              <a:t> Determines the outgoing link for each incoming packet based on its destination address.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b="1">
                <a:solidFill>
                  <a:schemeClr val="dk1"/>
                </a:solidFill>
              </a:rPr>
              <a:t>Packet Processing Functions:</a:t>
            </a:r>
            <a:br>
              <a:rPr lang="en-GB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 b="1">
                <a:solidFill>
                  <a:schemeClr val="dk1"/>
                </a:solidFill>
              </a:rPr>
              <a:t>Header inspection and modification</a:t>
            </a:r>
            <a:r>
              <a:rPr lang="en-GB">
                <a:solidFill>
                  <a:schemeClr val="dk1"/>
                </a:solidFill>
              </a:rPr>
              <a:t> (e.g., decrementing TTL, updating checksums)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 b="1">
                <a:solidFill>
                  <a:schemeClr val="dk1"/>
                </a:solidFill>
              </a:rPr>
              <a:t>Queueing and scheduling</a:t>
            </a:r>
            <a:r>
              <a:rPr lang="en-GB">
                <a:solidFill>
                  <a:schemeClr val="dk1"/>
                </a:solidFill>
              </a:rPr>
              <a:t> for packets in output buffers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 b="1">
                <a:solidFill>
                  <a:schemeClr val="dk1"/>
                </a:solidFill>
              </a:rPr>
              <a:t>Packet classification</a:t>
            </a:r>
            <a:r>
              <a:rPr lang="en-GB">
                <a:solidFill>
                  <a:schemeClr val="dk1"/>
                </a:solidFill>
              </a:rPr>
              <a:t> (for QoS, security, etc.)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b="1">
                <a:solidFill>
                  <a:schemeClr val="dk1"/>
                </a:solidFill>
              </a:rPr>
              <a:t>Switching Fabric:</a:t>
            </a:r>
            <a:r>
              <a:rPr lang="en-GB">
                <a:solidFill>
                  <a:schemeClr val="dk1"/>
                </a:solidFill>
              </a:rPr>
              <a:t> The internal network that moves packets from input to output ports.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b="1">
                <a:solidFill>
                  <a:schemeClr val="dk1"/>
                </a:solidFill>
              </a:rPr>
              <a:t>Hardware Components:</a:t>
            </a:r>
            <a:br>
              <a:rPr lang="en-GB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High-speed ASICs or NPUs for line-rate packet forwarding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Buffers and queues for congestion management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Key Characteristics: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Operates </a:t>
            </a:r>
            <a:r>
              <a:rPr lang="en-GB" b="1">
                <a:solidFill>
                  <a:schemeClr val="dk1"/>
                </a:solidFill>
              </a:rPr>
              <a:t>in real time</a:t>
            </a:r>
            <a:r>
              <a:rPr lang="en-GB">
                <a:solidFill>
                  <a:schemeClr val="dk1"/>
                </a:solidFill>
              </a:rPr>
              <a:t> and </a:t>
            </a:r>
            <a:r>
              <a:rPr lang="en-GB" b="1">
                <a:solidFill>
                  <a:schemeClr val="dk1"/>
                </a:solidFill>
              </a:rPr>
              <a:t>at high speed</a:t>
            </a:r>
            <a:br>
              <a:rPr lang="en-GB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Implemented mainly in </a:t>
            </a:r>
            <a:r>
              <a:rPr lang="en-GB" b="1">
                <a:solidFill>
                  <a:schemeClr val="dk1"/>
                </a:solidFill>
              </a:rPr>
              <a:t>hardware</a:t>
            </a:r>
            <a:r>
              <a:rPr lang="en-GB">
                <a:solidFill>
                  <a:schemeClr val="dk1"/>
                </a:solidFill>
              </a:rPr>
              <a:t> for performance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Follows the </a:t>
            </a:r>
            <a:r>
              <a:rPr lang="en-GB" b="1">
                <a:solidFill>
                  <a:schemeClr val="dk1"/>
                </a:solidFill>
              </a:rPr>
              <a:t>instructions</a:t>
            </a:r>
            <a:r>
              <a:rPr lang="en-GB">
                <a:solidFill>
                  <a:schemeClr val="dk1"/>
                </a:solidFill>
              </a:rPr>
              <a:t> given by the Control Plane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—-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Perfect — here’s the </a:t>
            </a:r>
            <a:r>
              <a:rPr lang="en-GB" b="1">
                <a:solidFill>
                  <a:schemeClr val="dk1"/>
                </a:solidFill>
              </a:rPr>
              <a:t>Control Plane</a:t>
            </a:r>
            <a:r>
              <a:rPr lang="en-GB">
                <a:solidFill>
                  <a:schemeClr val="dk1"/>
                </a:solidFill>
              </a:rPr>
              <a:t> slide to pair with your </a:t>
            </a:r>
            <a:r>
              <a:rPr lang="en-GB" b="1">
                <a:solidFill>
                  <a:schemeClr val="dk1"/>
                </a:solidFill>
              </a:rPr>
              <a:t>Data Plane</a:t>
            </a:r>
            <a:r>
              <a:rPr lang="en-GB">
                <a:solidFill>
                  <a:schemeClr val="dk1"/>
                </a:solidFill>
              </a:rPr>
              <a:t> one: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1"/>
                </a:solidFill>
              </a:rPr>
              <a:t>Control Plane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Definition: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Responsible for </a:t>
            </a:r>
            <a:r>
              <a:rPr lang="en-GB" b="1">
                <a:solidFill>
                  <a:schemeClr val="dk1"/>
                </a:solidFill>
              </a:rPr>
              <a:t>deciding how packets should be forwarded</a:t>
            </a:r>
            <a:r>
              <a:rPr lang="en-GB">
                <a:solidFill>
                  <a:schemeClr val="dk1"/>
                </a:solidFill>
              </a:rPr>
              <a:t>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Manages the </a:t>
            </a:r>
            <a:r>
              <a:rPr lang="en-GB" b="1">
                <a:solidFill>
                  <a:schemeClr val="dk1"/>
                </a:solidFill>
              </a:rPr>
              <a:t>routing logic</a:t>
            </a:r>
            <a:r>
              <a:rPr lang="en-GB">
                <a:solidFill>
                  <a:schemeClr val="dk1"/>
                </a:solidFill>
              </a:rPr>
              <a:t> and </a:t>
            </a:r>
            <a:r>
              <a:rPr lang="en-GB" b="1">
                <a:solidFill>
                  <a:schemeClr val="dk1"/>
                </a:solidFill>
              </a:rPr>
              <a:t>network intelligence</a:t>
            </a:r>
            <a:r>
              <a:rPr lang="en-GB">
                <a:solidFill>
                  <a:schemeClr val="dk1"/>
                </a:solidFill>
              </a:rPr>
              <a:t> behind the forwarding process.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Also called the </a:t>
            </a:r>
            <a:r>
              <a:rPr lang="en-GB" b="1">
                <a:solidFill>
                  <a:schemeClr val="dk1"/>
                </a:solidFill>
              </a:rPr>
              <a:t>routing plane</a:t>
            </a:r>
            <a:r>
              <a:rPr lang="en-GB">
                <a:solidFill>
                  <a:schemeClr val="dk1"/>
                </a:solidFill>
              </a:rPr>
              <a:t>.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Consists of: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b="1">
                <a:solidFill>
                  <a:schemeClr val="dk1"/>
                </a:solidFill>
              </a:rPr>
              <a:t>Routing Algorithms and Protocols:</a:t>
            </a:r>
            <a:br>
              <a:rPr lang="en-GB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e.g., OSPF, BGP, RIP, IS-IS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Determine best paths for data packets through the network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b="1">
                <a:solidFill>
                  <a:schemeClr val="dk1"/>
                </a:solidFill>
              </a:rPr>
              <a:t>Routing Table:</a:t>
            </a:r>
            <a:br>
              <a:rPr lang="en-GB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Built and maintained by routing protocols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Used to populate the forwarding table in the data plane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b="1">
                <a:solidFill>
                  <a:schemeClr val="dk1"/>
                </a:solidFill>
              </a:rPr>
              <a:t>Signaling and Network Management Functions:</a:t>
            </a:r>
            <a:br>
              <a:rPr lang="en-GB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Exchange of routing updates between routers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GB">
                <a:solidFill>
                  <a:schemeClr val="dk1"/>
                </a:solidFill>
              </a:rPr>
              <a:t>Network configuration, monitoring, and policy enforcement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Key Characteristics: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Operates </a:t>
            </a:r>
            <a:r>
              <a:rPr lang="en-GB" b="1">
                <a:solidFill>
                  <a:schemeClr val="dk1"/>
                </a:solidFill>
              </a:rPr>
              <a:t>logically centralized</a:t>
            </a:r>
            <a:r>
              <a:rPr lang="en-GB">
                <a:solidFill>
                  <a:schemeClr val="dk1"/>
                </a:solidFill>
              </a:rPr>
              <a:t> (in SDN) or </a:t>
            </a:r>
            <a:r>
              <a:rPr lang="en-GB" b="1">
                <a:solidFill>
                  <a:schemeClr val="dk1"/>
                </a:solidFill>
              </a:rPr>
              <a:t>distributed</a:t>
            </a:r>
            <a:r>
              <a:rPr lang="en-GB">
                <a:solidFill>
                  <a:schemeClr val="dk1"/>
                </a:solidFill>
              </a:rPr>
              <a:t> (in traditional networks)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Implemented mainly in </a:t>
            </a:r>
            <a:r>
              <a:rPr lang="en-GB" b="1">
                <a:solidFill>
                  <a:schemeClr val="dk1"/>
                </a:solidFill>
              </a:rPr>
              <a:t>software</a:t>
            </a:r>
            <a:r>
              <a:rPr lang="en-GB">
                <a:solidFill>
                  <a:schemeClr val="dk1"/>
                </a:solidFill>
              </a:rPr>
              <a:t> (control logic, CPU)</a:t>
            </a:r>
            <a:br>
              <a:rPr lang="en-GB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b="1">
                <a:solidFill>
                  <a:schemeClr val="dk1"/>
                </a:solidFill>
              </a:rPr>
              <a:t>Slower</a:t>
            </a:r>
            <a:r>
              <a:rPr lang="en-GB">
                <a:solidFill>
                  <a:schemeClr val="dk1"/>
                </a:solidFill>
              </a:rPr>
              <a:t> than the data plane but provides </a:t>
            </a:r>
            <a:r>
              <a:rPr lang="en-GB" b="1">
                <a:solidFill>
                  <a:schemeClr val="dk1"/>
                </a:solidFill>
              </a:rPr>
              <a:t>intelligence and adaptability</a:t>
            </a:r>
            <a:br>
              <a:rPr lang="en-GB" b="1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Would you like me to combine both slides into a single PowerPoint layout (e.g., “Data Plane vs Control Plane” comparison slide)? I can generate the .pptx file for you.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a5c2252feb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a5c2252feb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a5c2252feb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a5c2252feb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a5c2252feb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a5c2252feb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a5c2252feb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a5c2252feb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a5c2252feb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a5c2252feb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a2597d781d_0_1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a2597d781d_0_1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a2597d781d_0_1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a2597d781d_0_1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a2597d781d_0_1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a2597d781d_0_1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a2597d781d_0_1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a2597d781d_0_1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a5c2252feb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a5c2252feb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a2597d781d_0_1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a2597d781d_0_1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a5c2252feb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a5c2252feb_4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a5c2252feb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a5c2252feb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a5c2252feb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a5c2252feb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a5c2252feb_4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a5c2252feb_4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a5c2252feb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a5c2252feb_4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a5c2252feb_4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a5c2252feb_4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a5c2252feb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a5c2252feb_5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a5c2252feb_5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a5c2252feb_5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a2597d781d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a2597d781d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a2597d781d_0_1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a2597d781d_0_1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a5c2252feb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a5c2252feb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a2597d781d_0_1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a2597d781d_0_1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a2597d781d_0_1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a2597d781d_0_1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a5c2252feb_5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a5c2252feb_5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a5c2252feb_5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a5c2252feb_5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a5c2252feb_5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a5c2252feb_5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a5c2252feb_5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a5c2252feb_5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a5c2252feb_5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a5c2252feb_5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a5c2252feb_5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a5c2252feb_5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a5c2252feb_5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a5c2252feb_5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a5c2252feb_5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a5c2252feb_5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5c2252fe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a5c2252fe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a5c2252feb_5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a5c2252feb_5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a5c2252feb_5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a5c2252feb_5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a5c8f15ac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a5c8f15ac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a5c8f15ac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a5c8f15ac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a5c2252feb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a5c2252feb_5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a5c2252feb_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a5c2252feb_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a5c8f15ac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a5c8f15ac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a2597d781d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a2597d781d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a2597d781d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a2597d781d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2597d781d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a2597d781d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a2597d781d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a2597d781d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  <a:defRPr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○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■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●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○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■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●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○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■"/>
              <a:defRPr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grigor@csd.uoc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risp@csd.uoc.g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510450" y="3182329"/>
            <a:ext cx="81231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779"/>
              <a:t>Pavlos Grigoriadis - </a:t>
            </a:r>
            <a:r>
              <a:rPr lang="en-GB" sz="1779" u="sng">
                <a:solidFill>
                  <a:schemeClr val="hlink"/>
                </a:solidFill>
                <a:hlinkClick r:id="rId3"/>
              </a:rPr>
              <a:t>pgrigor@csd.uoc.gr</a:t>
            </a:r>
            <a:br>
              <a:rPr lang="en-GB" sz="1779"/>
            </a:br>
            <a:r>
              <a:rPr lang="en-GB" sz="1779"/>
              <a:t>Christina Papachristoudi - </a:t>
            </a:r>
            <a:r>
              <a:rPr lang="en-GB" sz="1779" u="sng">
                <a:solidFill>
                  <a:schemeClr val="hlink"/>
                </a:solidFill>
                <a:hlinkClick r:id="rId4"/>
              </a:rPr>
              <a:t>chrisp@csd.uoc.gr</a:t>
            </a:r>
            <a:endParaRPr sz="1779"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Network Layer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Dijkstra Algorithm</a:t>
            </a:r>
            <a:endParaRPr/>
          </a:p>
        </p:txBody>
      </p:sp>
      <p:graphicFrame>
        <p:nvGraphicFramePr>
          <p:cNvPr id="121" name="Google Shape;121;p22"/>
          <p:cNvGraphicFramePr/>
          <p:nvPr/>
        </p:nvGraphicFramePr>
        <p:xfrm>
          <a:off x="311700" y="2104625"/>
          <a:ext cx="5258750" cy="237726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105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Nodes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D(v), p(v)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D(w), p(w)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D(x), p(x)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D(y), p(y)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5, u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 u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∞, 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∞, 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uw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5, u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6, w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12, w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uwv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6, w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12, w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uwv</a:t>
                      </a: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12, w</a:t>
                      </a:r>
                      <a:r>
                        <a:rPr lang="en-GB" i="1">
                          <a:solidFill>
                            <a:srgbClr val="666666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(9, x)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000" y="1260000"/>
            <a:ext cx="3239999" cy="246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Dijkstra Algorithm</a:t>
            </a:r>
            <a:endParaRPr/>
          </a:p>
        </p:txBody>
      </p:sp>
      <p:graphicFrame>
        <p:nvGraphicFramePr>
          <p:cNvPr id="128" name="Google Shape;128;p23"/>
          <p:cNvGraphicFramePr/>
          <p:nvPr/>
        </p:nvGraphicFramePr>
        <p:xfrm>
          <a:off x="311700" y="2104625"/>
          <a:ext cx="5258750" cy="237726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105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Nodes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D(v), p(v)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D(w), p(w)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D(x), p(x)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D(y), p(y)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5, u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 u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∞, 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∞, 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uw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5, u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6, w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12, w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uwv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6, w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12, w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uwvx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9, x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uwvx</a:t>
                      </a: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000" y="1260000"/>
            <a:ext cx="3239999" cy="246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Dijkstra Algorithm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7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 to find the path from, let’s say, </a:t>
            </a:r>
            <a:r>
              <a:rPr lang="en-GB" b="1"/>
              <a:t>u → y</a:t>
            </a:r>
            <a:r>
              <a:rPr lang="en-GB"/>
              <a:t>, </a:t>
            </a:r>
            <a:br>
              <a:rPr lang="en-GB"/>
            </a:br>
            <a:r>
              <a:rPr lang="en-GB"/>
              <a:t>we choose y and go backwards: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Previous of y?   p(y) = x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p(x) = 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p(w) = u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Path u→y: </a:t>
            </a:r>
            <a:r>
              <a:rPr lang="en-GB" b="1"/>
              <a:t>u → w → x → y</a:t>
            </a:r>
            <a:r>
              <a:rPr lang="en-GB"/>
              <a:t> </a:t>
            </a:r>
            <a:endParaRPr/>
          </a:p>
        </p:txBody>
      </p:sp>
      <p:graphicFrame>
        <p:nvGraphicFramePr>
          <p:cNvPr id="136" name="Google Shape;136;p24"/>
          <p:cNvGraphicFramePr/>
          <p:nvPr/>
        </p:nvGraphicFramePr>
        <p:xfrm>
          <a:off x="3716450" y="2468500"/>
          <a:ext cx="5240875" cy="237726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10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Nodes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D(v), p(v)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D(w), p(w)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D(x), p(x)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D(y), p(y)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5, u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 </a:t>
                      </a: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∞, 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∞, 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uw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5, u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6, w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12, w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uwv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6, </a:t>
                      </a: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12, w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uwvx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9, </a:t>
                      </a: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uwvxy</a:t>
                      </a:r>
                      <a:endParaRPr b="1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675" y="169675"/>
            <a:ext cx="2954625" cy="224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Dijkstra Algorithm - Least-Cost Graph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find the least-cost graph: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Find least-cost paths from </a:t>
            </a:r>
            <a:r>
              <a:rPr lang="en-GB" b="1"/>
              <a:t>u </a:t>
            </a:r>
            <a:r>
              <a:rPr lang="en-GB"/>
              <a:t>to all other nodes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GB"/>
              <a:t>Keep only the </a:t>
            </a:r>
            <a:r>
              <a:rPr lang="en-GB" b="1"/>
              <a:t>nodes and links</a:t>
            </a:r>
            <a:r>
              <a:rPr lang="en-GB"/>
              <a:t> that exist in </a:t>
            </a:r>
            <a:br>
              <a:rPr lang="en-GB"/>
            </a:br>
            <a:r>
              <a:rPr lang="en-GB"/>
              <a:t>these paths</a:t>
            </a: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324" y="1606550"/>
            <a:ext cx="3662398" cy="277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26"/>
          <p:cNvCxnSpPr/>
          <p:nvPr/>
        </p:nvCxnSpPr>
        <p:spPr>
          <a:xfrm>
            <a:off x="6223425" y="2409300"/>
            <a:ext cx="225300" cy="535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26"/>
          <p:cNvCxnSpPr/>
          <p:nvPr/>
        </p:nvCxnSpPr>
        <p:spPr>
          <a:xfrm>
            <a:off x="6534475" y="2340185"/>
            <a:ext cx="2217900" cy="570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Populating Forwarding Table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277975" y="1098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Routing algorithms are used to fill up the forwarding table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Based on the least-cost paths:</a:t>
            </a:r>
            <a:endParaRPr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Path to y: </a:t>
            </a:r>
            <a:r>
              <a:rPr lang="en-GB" sz="1600" b="1"/>
              <a:t>u → w → x → y</a:t>
            </a:r>
            <a:endParaRPr sz="1600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So in order to reach </a:t>
            </a:r>
            <a:r>
              <a:rPr lang="en-GB" sz="1600" b="1"/>
              <a:t>y</a:t>
            </a:r>
            <a:r>
              <a:rPr lang="en-GB" sz="1600"/>
              <a:t> → send to </a:t>
            </a:r>
            <a:r>
              <a:rPr lang="en-GB" sz="1600" b="1"/>
              <a:t>w</a:t>
            </a:r>
            <a:endParaRPr sz="1600" b="1"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So for destination </a:t>
            </a:r>
            <a:r>
              <a:rPr lang="en-GB" sz="1600" b="1"/>
              <a:t>y </a:t>
            </a:r>
            <a:r>
              <a:rPr lang="en-GB" sz="1600"/>
              <a:t>the</a:t>
            </a:r>
            <a:r>
              <a:rPr lang="en-GB" sz="1600" b="1"/>
              <a:t> outgoing interface: eth1</a:t>
            </a:r>
            <a:endParaRPr sz="1600" b="1"/>
          </a:p>
          <a:p>
            <a:pPr marL="914400" lvl="1" indent="-330200" algn="l" rtl="0">
              <a:spcBef>
                <a:spcPts val="1000"/>
              </a:spcBef>
              <a:spcAft>
                <a:spcPts val="1000"/>
              </a:spcAft>
              <a:buSzPts val="1600"/>
              <a:buChar char="○"/>
            </a:pPr>
            <a:r>
              <a:rPr lang="en-GB" sz="1600"/>
              <a:t>And so on…</a:t>
            </a:r>
            <a:endParaRPr sz="1600"/>
          </a:p>
        </p:txBody>
      </p:sp>
      <p:graphicFrame>
        <p:nvGraphicFramePr>
          <p:cNvPr id="153" name="Google Shape;153;p26"/>
          <p:cNvGraphicFramePr/>
          <p:nvPr/>
        </p:nvGraphicFramePr>
        <p:xfrm>
          <a:off x="6419500" y="2916875"/>
          <a:ext cx="232515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116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Destination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Interface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w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eth1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eth2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eth1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eth1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6882" y="445025"/>
            <a:ext cx="280115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Decentralized Algorithms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Each node only knows about the link costs that are </a:t>
            </a:r>
            <a:r>
              <a:rPr lang="en-GB" b="1"/>
              <a:t>directly connected to it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Each node gets/sends updates from/to its </a:t>
            </a:r>
            <a:r>
              <a:rPr lang="en-GB" b="1"/>
              <a:t>neighbors (only!)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Iterative</a:t>
            </a:r>
            <a:endParaRPr b="1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Based on these updates each node calculates the new least-cost path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These updates continue until there aren’t any more changes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 algorithm has </a:t>
            </a:r>
            <a:r>
              <a:rPr lang="en-GB" b="1"/>
              <a:t>converged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Decentralized </a:t>
            </a:r>
            <a:r>
              <a:rPr lang="en-GB"/>
              <a:t>routing algorithm 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Keeps a vector of all the costs (distances) to the other nodes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hence the name distance vector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Uses the </a:t>
            </a:r>
            <a:r>
              <a:rPr lang="en-GB" b="1"/>
              <a:t>Bellman-Ford equation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</a:t>
            </a:r>
            <a:endParaRPr/>
          </a:p>
        </p:txBody>
      </p:sp>
      <p:graphicFrame>
        <p:nvGraphicFramePr>
          <p:cNvPr id="172" name="Google Shape;172;p29"/>
          <p:cNvGraphicFramePr/>
          <p:nvPr/>
        </p:nvGraphicFramePr>
        <p:xfrm>
          <a:off x="3117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0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x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3" name="Google Shape;173;p29"/>
          <p:cNvGraphicFramePr/>
          <p:nvPr/>
        </p:nvGraphicFramePr>
        <p:xfrm>
          <a:off x="28934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y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4" name="Google Shape;174;p29"/>
          <p:cNvGraphicFramePr/>
          <p:nvPr/>
        </p:nvGraphicFramePr>
        <p:xfrm>
          <a:off x="54751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z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5" name="Google Shape;175;p29"/>
          <p:cNvSpPr txBox="1"/>
          <p:nvPr/>
        </p:nvSpPr>
        <p:spPr>
          <a:xfrm>
            <a:off x="352400" y="1086338"/>
            <a:ext cx="25410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Initialization state</a:t>
            </a:r>
            <a:endParaRPr sz="13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000" y="110000"/>
            <a:ext cx="2344751" cy="165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</a:t>
            </a:r>
            <a:endParaRPr/>
          </a:p>
        </p:txBody>
      </p:sp>
      <p:graphicFrame>
        <p:nvGraphicFramePr>
          <p:cNvPr id="182" name="Google Shape;182;p30"/>
          <p:cNvGraphicFramePr/>
          <p:nvPr/>
        </p:nvGraphicFramePr>
        <p:xfrm>
          <a:off x="3117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0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x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3" name="Google Shape;183;p30"/>
          <p:cNvGraphicFramePr/>
          <p:nvPr/>
        </p:nvGraphicFramePr>
        <p:xfrm>
          <a:off x="28934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y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4" name="Google Shape;184;p30"/>
          <p:cNvGraphicFramePr/>
          <p:nvPr/>
        </p:nvGraphicFramePr>
        <p:xfrm>
          <a:off x="54751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z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000" y="110000"/>
            <a:ext cx="2344751" cy="165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/>
          <p:cNvSpPr txBox="1"/>
          <p:nvPr/>
        </p:nvSpPr>
        <p:spPr>
          <a:xfrm>
            <a:off x="161700" y="3895325"/>
            <a:ext cx="22521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will advertise table to </a:t>
            </a:r>
            <a:r>
              <a:rPr lang="en-GB" sz="13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r>
              <a:rPr lang="en-GB" sz="13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z</a:t>
            </a:r>
            <a:endParaRPr sz="13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2692250" y="3895325"/>
            <a:ext cx="22521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will advertise table to </a:t>
            </a:r>
            <a:r>
              <a:rPr lang="en-GB" sz="13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x, z</a:t>
            </a:r>
            <a:endParaRPr sz="13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5273950" y="3895325"/>
            <a:ext cx="22521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will advertise table to </a:t>
            </a:r>
            <a:r>
              <a:rPr lang="en-GB" sz="13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x, y</a:t>
            </a:r>
            <a:endParaRPr sz="13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311700" y="1086350"/>
            <a:ext cx="3830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node advertises its table to the neighbors</a:t>
            </a:r>
            <a:endParaRPr sz="13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</a:t>
            </a:r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Bellman-Ford Equation:</a:t>
            </a: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</a:t>
            </a:r>
            <a:r>
              <a:rPr lang="en-GB" baseline="-25000"/>
              <a:t>x</a:t>
            </a:r>
            <a:r>
              <a:rPr lang="en-GB"/>
              <a:t>(y) = min</a:t>
            </a:r>
            <a:r>
              <a:rPr lang="en-GB" baseline="-25000"/>
              <a:t>v </a:t>
            </a:r>
            <a:r>
              <a:rPr lang="en-GB"/>
              <a:t>{ c(x, v) + D</a:t>
            </a:r>
            <a:r>
              <a:rPr lang="en-GB" baseline="-25000"/>
              <a:t>v</a:t>
            </a:r>
            <a:r>
              <a:rPr lang="en-GB"/>
              <a:t>(y) }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D</a:t>
            </a:r>
            <a:r>
              <a:rPr lang="en-GB" b="1" baseline="-25000"/>
              <a:t>x</a:t>
            </a:r>
            <a:r>
              <a:rPr lang="en-GB" b="1"/>
              <a:t>(y)</a:t>
            </a:r>
            <a:r>
              <a:rPr lang="en-GB"/>
              <a:t>: the least cost from x to 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c(x, v)</a:t>
            </a:r>
            <a:r>
              <a:rPr lang="en-GB"/>
              <a:t>: the current cost from x to v (based on the current value of node x’s vector)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D</a:t>
            </a:r>
            <a:r>
              <a:rPr lang="en-GB" b="1" baseline="-25000"/>
              <a:t>v</a:t>
            </a:r>
            <a:r>
              <a:rPr lang="en-GB" b="1"/>
              <a:t>(y)</a:t>
            </a:r>
            <a:r>
              <a:rPr lang="en-GB"/>
              <a:t>: the least cost from a node v to 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Algorithm runs for every </a:t>
            </a:r>
            <a:r>
              <a:rPr lang="en-GB" b="1"/>
              <a:t>node v</a:t>
            </a:r>
            <a:r>
              <a:rPr lang="en-GB"/>
              <a:t> that is a </a:t>
            </a:r>
            <a:r>
              <a:rPr lang="en-GB" b="1"/>
              <a:t>neighbor of x</a:t>
            </a:r>
            <a:endParaRPr b="1"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000" y="110000"/>
            <a:ext cx="2344751" cy="16532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7" name="Google Shape;197;p31"/>
          <p:cNvGraphicFramePr/>
          <p:nvPr/>
        </p:nvGraphicFramePr>
        <p:xfrm>
          <a:off x="6946179" y="2946677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0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x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98" name="Google Shape;198;p31"/>
          <p:cNvCxnSpPr/>
          <p:nvPr/>
        </p:nvCxnSpPr>
        <p:spPr>
          <a:xfrm flipH="1">
            <a:off x="3196500" y="3597521"/>
            <a:ext cx="5700" cy="117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31"/>
          <p:cNvSpPr txBox="1"/>
          <p:nvPr/>
        </p:nvSpPr>
        <p:spPr>
          <a:xfrm>
            <a:off x="3391800" y="3540071"/>
            <a:ext cx="17241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neighbor y: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c(x, y) = 1</a:t>
            </a:r>
            <a:endParaRPr sz="18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800" b="1" baseline="-25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0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311700" y="3540071"/>
            <a:ext cx="18732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neighbor z: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c(x, z) = 5</a:t>
            </a:r>
            <a:endParaRPr sz="18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800" b="1" baseline="-25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3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Network Layer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Control Plane</a:t>
            </a:r>
            <a:endParaRPr sz="16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How a packet is routed among the routers (</a:t>
            </a:r>
            <a:r>
              <a:rPr lang="en-GB" b="1"/>
              <a:t>end-to-end</a:t>
            </a:r>
            <a:r>
              <a:rPr lang="en-GB"/>
              <a:t> routing).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Consists of: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Implemented mainly in software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Routing Algorithms and Protocols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Routing Table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Data Plane</a:t>
            </a:r>
            <a:endParaRPr sz="16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How a router forwards the packets that arrive in its </a:t>
            </a:r>
            <a:r>
              <a:rPr lang="en-GB" b="1"/>
              <a:t>incoming interfaces</a:t>
            </a:r>
            <a:r>
              <a:rPr lang="en-GB"/>
              <a:t> to </a:t>
            </a:r>
            <a:r>
              <a:rPr lang="en-GB" b="1"/>
              <a:t>outgoing interfaces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Consists of: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Header inspection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Implemented mainly in hardware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Follows the instructions given by the Control Plane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Forwarding Table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</a:t>
            </a:r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Bellman-Ford Equation:</a:t>
            </a: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</a:t>
            </a:r>
            <a:r>
              <a:rPr lang="en-GB" baseline="-25000"/>
              <a:t>x</a:t>
            </a:r>
            <a:r>
              <a:rPr lang="en-GB"/>
              <a:t>(y) = min</a:t>
            </a:r>
            <a:r>
              <a:rPr lang="en-GB" baseline="-25000"/>
              <a:t>v </a:t>
            </a:r>
            <a:r>
              <a:rPr lang="en-GB"/>
              <a:t>{ c(x, v) + D</a:t>
            </a:r>
            <a:r>
              <a:rPr lang="en-GB" baseline="-25000"/>
              <a:t>v</a:t>
            </a:r>
            <a:r>
              <a:rPr lang="en-GB"/>
              <a:t>(y) }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D</a:t>
            </a:r>
            <a:r>
              <a:rPr lang="en-GB" b="1" baseline="-25000"/>
              <a:t>x</a:t>
            </a:r>
            <a:r>
              <a:rPr lang="en-GB" b="1"/>
              <a:t>(y)</a:t>
            </a:r>
            <a:r>
              <a:rPr lang="en-GB"/>
              <a:t>: the least cost from x to 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c(x, v)</a:t>
            </a:r>
            <a:r>
              <a:rPr lang="en-GB"/>
              <a:t>: the current cost from x to v (based on the current value of node x’s vector)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D</a:t>
            </a:r>
            <a:r>
              <a:rPr lang="en-GB" b="1" baseline="-25000"/>
              <a:t>v</a:t>
            </a:r>
            <a:r>
              <a:rPr lang="en-GB" b="1"/>
              <a:t>(y)</a:t>
            </a:r>
            <a:r>
              <a:rPr lang="en-GB"/>
              <a:t>: the least cost from a node v to 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Algorithm runs for every </a:t>
            </a:r>
            <a:r>
              <a:rPr lang="en-GB" b="1"/>
              <a:t>node v</a:t>
            </a:r>
            <a:r>
              <a:rPr lang="en-GB"/>
              <a:t> that is a </a:t>
            </a:r>
            <a:r>
              <a:rPr lang="en-GB" b="1"/>
              <a:t>neighbor of x</a:t>
            </a:r>
            <a:endParaRPr b="1"/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000" y="110000"/>
            <a:ext cx="2344751" cy="16532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8" name="Google Shape;208;p32"/>
          <p:cNvGraphicFramePr/>
          <p:nvPr/>
        </p:nvGraphicFramePr>
        <p:xfrm>
          <a:off x="6946179" y="2946677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0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x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09" name="Google Shape;209;p32"/>
          <p:cNvCxnSpPr/>
          <p:nvPr/>
        </p:nvCxnSpPr>
        <p:spPr>
          <a:xfrm flipH="1">
            <a:off x="3196500" y="3597521"/>
            <a:ext cx="5700" cy="117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32"/>
          <p:cNvSpPr txBox="1"/>
          <p:nvPr/>
        </p:nvSpPr>
        <p:spPr>
          <a:xfrm>
            <a:off x="3391800" y="3540071"/>
            <a:ext cx="17241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neighbor y: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c(x, y) = 1</a:t>
            </a:r>
            <a:endParaRPr sz="18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800" b="1" baseline="-25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0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311700" y="3540071"/>
            <a:ext cx="18732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neighbor z: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c(x, z) = </a:t>
            </a:r>
            <a:r>
              <a:rPr lang="en-GB" sz="18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endParaRPr sz="1800" b="1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800" b="1" baseline="-25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3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</a:t>
            </a:r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Bellman-Ford Equation:</a:t>
            </a: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</a:t>
            </a:r>
            <a:r>
              <a:rPr lang="en-GB" baseline="-25000"/>
              <a:t>x</a:t>
            </a:r>
            <a:r>
              <a:rPr lang="en-GB"/>
              <a:t>(y) = min</a:t>
            </a:r>
            <a:r>
              <a:rPr lang="en-GB" baseline="-25000"/>
              <a:t>v </a:t>
            </a:r>
            <a:r>
              <a:rPr lang="en-GB"/>
              <a:t>{ c(x, v) + D</a:t>
            </a:r>
            <a:r>
              <a:rPr lang="en-GB" baseline="-25000"/>
              <a:t>v</a:t>
            </a:r>
            <a:r>
              <a:rPr lang="en-GB"/>
              <a:t>(y) }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D</a:t>
            </a:r>
            <a:r>
              <a:rPr lang="en-GB" b="1" baseline="-25000"/>
              <a:t>x</a:t>
            </a:r>
            <a:r>
              <a:rPr lang="en-GB" b="1"/>
              <a:t>(y)</a:t>
            </a:r>
            <a:r>
              <a:rPr lang="en-GB"/>
              <a:t>: the least cost from x to 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c(x, v)</a:t>
            </a:r>
            <a:r>
              <a:rPr lang="en-GB"/>
              <a:t>: the current cost from x to v (based on the current value of node x’s vector)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D</a:t>
            </a:r>
            <a:r>
              <a:rPr lang="en-GB" b="1" baseline="-25000"/>
              <a:t>v</a:t>
            </a:r>
            <a:r>
              <a:rPr lang="en-GB" b="1"/>
              <a:t>(y)</a:t>
            </a:r>
            <a:r>
              <a:rPr lang="en-GB"/>
              <a:t>: the least cost from a node v to 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Algorithm runs for every </a:t>
            </a:r>
            <a:r>
              <a:rPr lang="en-GB" b="1"/>
              <a:t>node v</a:t>
            </a:r>
            <a:r>
              <a:rPr lang="en-GB"/>
              <a:t> that is a </a:t>
            </a:r>
            <a:r>
              <a:rPr lang="en-GB" b="1"/>
              <a:t>neighbor of x</a:t>
            </a:r>
            <a:endParaRPr b="1"/>
          </a:p>
        </p:txBody>
      </p:sp>
      <p:pic>
        <p:nvPicPr>
          <p:cNvPr id="218" name="Google Shape;21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000" y="110000"/>
            <a:ext cx="2344751" cy="16532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9" name="Google Shape;219;p33"/>
          <p:cNvGraphicFramePr/>
          <p:nvPr/>
        </p:nvGraphicFramePr>
        <p:xfrm>
          <a:off x="6946179" y="2946677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0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x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0" name="Google Shape;220;p33"/>
          <p:cNvCxnSpPr/>
          <p:nvPr/>
        </p:nvCxnSpPr>
        <p:spPr>
          <a:xfrm flipH="1">
            <a:off x="3196500" y="3597521"/>
            <a:ext cx="5700" cy="117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p33"/>
          <p:cNvSpPr txBox="1"/>
          <p:nvPr/>
        </p:nvSpPr>
        <p:spPr>
          <a:xfrm>
            <a:off x="3391800" y="3540071"/>
            <a:ext cx="17241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neighbor y: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c(x, y) = 1</a:t>
            </a:r>
            <a:endParaRPr sz="18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800" b="1" baseline="-25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0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33"/>
          <p:cNvSpPr txBox="1"/>
          <p:nvPr/>
        </p:nvSpPr>
        <p:spPr>
          <a:xfrm>
            <a:off x="311700" y="3540071"/>
            <a:ext cx="18732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neighbor z: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c(x, z) = 5</a:t>
            </a:r>
            <a:endParaRPr sz="18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800" b="1" baseline="-25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</a:t>
            </a:r>
            <a:r>
              <a:rPr lang="en-GB" sz="18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sz="18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</a:t>
            </a:r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Bellman-Ford Equation:</a:t>
            </a: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</a:t>
            </a:r>
            <a:r>
              <a:rPr lang="en-GB" baseline="-25000"/>
              <a:t>x</a:t>
            </a:r>
            <a:r>
              <a:rPr lang="en-GB"/>
              <a:t>(y) = min</a:t>
            </a:r>
            <a:r>
              <a:rPr lang="en-GB" baseline="-25000"/>
              <a:t>v </a:t>
            </a:r>
            <a:r>
              <a:rPr lang="en-GB"/>
              <a:t>{ c(x, v) + D</a:t>
            </a:r>
            <a:r>
              <a:rPr lang="en-GB" baseline="-25000"/>
              <a:t>v</a:t>
            </a:r>
            <a:r>
              <a:rPr lang="en-GB"/>
              <a:t>(y) }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D</a:t>
            </a:r>
            <a:r>
              <a:rPr lang="en-GB" b="1" baseline="-25000"/>
              <a:t>x</a:t>
            </a:r>
            <a:r>
              <a:rPr lang="en-GB" b="1"/>
              <a:t>(y)</a:t>
            </a:r>
            <a:r>
              <a:rPr lang="en-GB"/>
              <a:t>: the least cost from x to 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c(x, v)</a:t>
            </a:r>
            <a:r>
              <a:rPr lang="en-GB"/>
              <a:t>: the current cost from x to v (based on the current value of node x’s vector)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D</a:t>
            </a:r>
            <a:r>
              <a:rPr lang="en-GB" b="1" baseline="-25000"/>
              <a:t>v</a:t>
            </a:r>
            <a:r>
              <a:rPr lang="en-GB" b="1"/>
              <a:t>(y)</a:t>
            </a:r>
            <a:r>
              <a:rPr lang="en-GB"/>
              <a:t>: the least cost from a node v to 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Algorithm runs for every </a:t>
            </a:r>
            <a:r>
              <a:rPr lang="en-GB" b="1"/>
              <a:t>node v</a:t>
            </a:r>
            <a:r>
              <a:rPr lang="en-GB"/>
              <a:t> that is a </a:t>
            </a:r>
            <a:r>
              <a:rPr lang="en-GB" b="1"/>
              <a:t>neighbor of x</a:t>
            </a:r>
            <a:endParaRPr b="1"/>
          </a:p>
        </p:txBody>
      </p:sp>
      <p:pic>
        <p:nvPicPr>
          <p:cNvPr id="229" name="Google Shape;22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000" y="110000"/>
            <a:ext cx="2344751" cy="16532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0" name="Google Shape;230;p34"/>
          <p:cNvGraphicFramePr/>
          <p:nvPr/>
        </p:nvGraphicFramePr>
        <p:xfrm>
          <a:off x="6946179" y="2946677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0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x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31" name="Google Shape;231;p34"/>
          <p:cNvCxnSpPr/>
          <p:nvPr/>
        </p:nvCxnSpPr>
        <p:spPr>
          <a:xfrm flipH="1">
            <a:off x="3196500" y="3597521"/>
            <a:ext cx="5700" cy="117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" name="Google Shape;232;p34"/>
          <p:cNvSpPr txBox="1"/>
          <p:nvPr/>
        </p:nvSpPr>
        <p:spPr>
          <a:xfrm>
            <a:off x="3391800" y="3540071"/>
            <a:ext cx="17241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neighbor y: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c(x, y) = </a:t>
            </a:r>
            <a:r>
              <a:rPr lang="en-GB" sz="18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sz="1800" b="1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800" b="1" baseline="-25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0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3" name="Google Shape;233;p34"/>
          <p:cNvSpPr txBox="1"/>
          <p:nvPr/>
        </p:nvSpPr>
        <p:spPr>
          <a:xfrm>
            <a:off x="311700" y="3540071"/>
            <a:ext cx="18732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neighbor z: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c(x, z) = 5</a:t>
            </a:r>
            <a:endParaRPr sz="18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800" b="1" baseline="-25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3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</a:t>
            </a:r>
            <a:endParaRPr/>
          </a:p>
        </p:txBody>
      </p:sp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Bellman-Ford Equation:</a:t>
            </a: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</a:t>
            </a:r>
            <a:r>
              <a:rPr lang="en-GB" baseline="-25000"/>
              <a:t>x</a:t>
            </a:r>
            <a:r>
              <a:rPr lang="en-GB"/>
              <a:t>(y) = min</a:t>
            </a:r>
            <a:r>
              <a:rPr lang="en-GB" baseline="-25000"/>
              <a:t>v </a:t>
            </a:r>
            <a:r>
              <a:rPr lang="en-GB"/>
              <a:t>{ c(x, v) + D</a:t>
            </a:r>
            <a:r>
              <a:rPr lang="en-GB" baseline="-25000"/>
              <a:t>v</a:t>
            </a:r>
            <a:r>
              <a:rPr lang="en-GB"/>
              <a:t>(y) }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D</a:t>
            </a:r>
            <a:r>
              <a:rPr lang="en-GB" b="1" baseline="-25000"/>
              <a:t>x</a:t>
            </a:r>
            <a:r>
              <a:rPr lang="en-GB" b="1"/>
              <a:t>(y)</a:t>
            </a:r>
            <a:r>
              <a:rPr lang="en-GB"/>
              <a:t>: the least cost from x to 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c(x, v)</a:t>
            </a:r>
            <a:r>
              <a:rPr lang="en-GB"/>
              <a:t>: the current cost from x to v (based on the current value of node x’s vector)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D</a:t>
            </a:r>
            <a:r>
              <a:rPr lang="en-GB" b="1" baseline="-25000"/>
              <a:t>v</a:t>
            </a:r>
            <a:r>
              <a:rPr lang="en-GB" b="1"/>
              <a:t>(y)</a:t>
            </a:r>
            <a:r>
              <a:rPr lang="en-GB"/>
              <a:t>: the least cost from a node v to 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Algorithm runs for every </a:t>
            </a:r>
            <a:r>
              <a:rPr lang="en-GB" b="1"/>
              <a:t>node v</a:t>
            </a:r>
            <a:r>
              <a:rPr lang="en-GB"/>
              <a:t> that is a </a:t>
            </a:r>
            <a:r>
              <a:rPr lang="en-GB" b="1"/>
              <a:t>neighbor of x</a:t>
            </a:r>
            <a:endParaRPr b="1"/>
          </a:p>
        </p:txBody>
      </p:sp>
      <p:pic>
        <p:nvPicPr>
          <p:cNvPr id="240" name="Google Shape;2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000" y="110000"/>
            <a:ext cx="2344751" cy="16532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1" name="Google Shape;241;p35"/>
          <p:cNvGraphicFramePr/>
          <p:nvPr/>
        </p:nvGraphicFramePr>
        <p:xfrm>
          <a:off x="6946179" y="2946677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0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x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42" name="Google Shape;242;p35"/>
          <p:cNvCxnSpPr/>
          <p:nvPr/>
        </p:nvCxnSpPr>
        <p:spPr>
          <a:xfrm flipH="1">
            <a:off x="3196500" y="3597521"/>
            <a:ext cx="5700" cy="117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35"/>
          <p:cNvSpPr txBox="1"/>
          <p:nvPr/>
        </p:nvSpPr>
        <p:spPr>
          <a:xfrm>
            <a:off x="3391800" y="3540071"/>
            <a:ext cx="17241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neighbor y: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c(x, y) = 1</a:t>
            </a:r>
            <a:endParaRPr sz="18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800" b="1" baseline="-25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</a:t>
            </a:r>
            <a:r>
              <a:rPr lang="en-GB" sz="1800" b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</a:t>
            </a:r>
            <a:endParaRPr sz="18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4" name="Google Shape;244;p35"/>
          <p:cNvSpPr txBox="1"/>
          <p:nvPr/>
        </p:nvSpPr>
        <p:spPr>
          <a:xfrm>
            <a:off x="311700" y="3540071"/>
            <a:ext cx="18732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neighbor z: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c(x, z) = 5</a:t>
            </a:r>
            <a:endParaRPr sz="1800" b="1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800" b="1" baseline="-25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3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</a:t>
            </a:r>
            <a:endParaRPr/>
          </a:p>
        </p:txBody>
      </p:sp>
      <p:sp>
        <p:nvSpPr>
          <p:cNvPr id="250" name="Google Shape;25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Bellman-Ford Equation:</a:t>
            </a: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</a:t>
            </a:r>
            <a:r>
              <a:rPr lang="en-GB" baseline="-25000"/>
              <a:t>x</a:t>
            </a:r>
            <a:r>
              <a:rPr lang="en-GB"/>
              <a:t>(y) = min</a:t>
            </a:r>
            <a:r>
              <a:rPr lang="en-GB" baseline="-25000"/>
              <a:t>v </a:t>
            </a:r>
            <a:r>
              <a:rPr lang="en-GB"/>
              <a:t>{ c(x, v) + D</a:t>
            </a:r>
            <a:r>
              <a:rPr lang="en-GB" baseline="-25000"/>
              <a:t>v</a:t>
            </a:r>
            <a:r>
              <a:rPr lang="en-GB"/>
              <a:t>(y) }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For z: D</a:t>
            </a:r>
            <a:r>
              <a:rPr lang="en-GB" baseline="-25000"/>
              <a:t>x</a:t>
            </a:r>
            <a:r>
              <a:rPr lang="en-GB"/>
              <a:t>(y) =  c(x, z) + D</a:t>
            </a:r>
            <a:r>
              <a:rPr lang="en-GB" baseline="-25000"/>
              <a:t>z</a:t>
            </a:r>
            <a:r>
              <a:rPr lang="en-GB"/>
              <a:t>(y) = 5 + 3 = 8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For y: D</a:t>
            </a:r>
            <a:r>
              <a:rPr lang="en-GB" baseline="-25000"/>
              <a:t>x</a:t>
            </a:r>
            <a:r>
              <a:rPr lang="en-GB"/>
              <a:t>(y) =  c(x, y) + D</a:t>
            </a:r>
            <a:r>
              <a:rPr lang="en-GB" baseline="-25000"/>
              <a:t>y</a:t>
            </a:r>
            <a:r>
              <a:rPr lang="en-GB"/>
              <a:t>(y) = 1 + 0 = 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So finally: D</a:t>
            </a:r>
            <a:r>
              <a:rPr lang="en-GB" baseline="-25000"/>
              <a:t>x</a:t>
            </a:r>
            <a:r>
              <a:rPr lang="en-GB"/>
              <a:t>(y) = min</a:t>
            </a:r>
            <a:r>
              <a:rPr lang="en-GB" baseline="-25000"/>
              <a:t>v </a:t>
            </a:r>
            <a:r>
              <a:rPr lang="en-GB"/>
              <a:t>{ c(x, v) + D</a:t>
            </a:r>
            <a:r>
              <a:rPr lang="en-GB" baseline="-25000"/>
              <a:t>v</a:t>
            </a:r>
            <a:r>
              <a:rPr lang="en-GB"/>
              <a:t>(y) } = min(8, 1) = </a:t>
            </a:r>
            <a:r>
              <a:rPr lang="en-GB" b="1">
                <a:solidFill>
                  <a:srgbClr val="FF0000"/>
                </a:solidFill>
              </a:rPr>
              <a:t>1</a:t>
            </a:r>
            <a:endParaRPr b="1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 re-calculated the distance from to x to y based on the</a:t>
            </a:r>
            <a:br>
              <a:rPr lang="en-GB"/>
            </a:br>
            <a:r>
              <a:rPr lang="en-GB"/>
              <a:t>neighbors’ updates.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 update x’s vector with the new value.</a:t>
            </a:r>
            <a:br>
              <a:rPr lang="en-GB"/>
            </a:br>
            <a:r>
              <a:rPr lang="en-GB"/>
              <a:t>(In this case it stays the same = 1)</a:t>
            </a:r>
            <a:endParaRPr/>
          </a:p>
        </p:txBody>
      </p:sp>
      <p:pic>
        <p:nvPicPr>
          <p:cNvPr id="251" name="Google Shape;25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000" y="110000"/>
            <a:ext cx="2344751" cy="16532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2" name="Google Shape;252;p36"/>
          <p:cNvGraphicFramePr/>
          <p:nvPr/>
        </p:nvGraphicFramePr>
        <p:xfrm>
          <a:off x="6946179" y="2946677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0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x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</a:t>
            </a:r>
            <a:endParaRPr/>
          </a:p>
        </p:txBody>
      </p:sp>
      <p:graphicFrame>
        <p:nvGraphicFramePr>
          <p:cNvPr id="258" name="Google Shape;258;p37"/>
          <p:cNvGraphicFramePr/>
          <p:nvPr/>
        </p:nvGraphicFramePr>
        <p:xfrm>
          <a:off x="3117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0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x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9" name="Google Shape;259;p37"/>
          <p:cNvGraphicFramePr/>
          <p:nvPr/>
        </p:nvGraphicFramePr>
        <p:xfrm>
          <a:off x="28934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y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0" name="Google Shape;260;p37"/>
          <p:cNvGraphicFramePr/>
          <p:nvPr/>
        </p:nvGraphicFramePr>
        <p:xfrm>
          <a:off x="54751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z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61" name="Google Shape;26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000" y="110000"/>
            <a:ext cx="2344751" cy="165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7"/>
          <p:cNvSpPr txBox="1"/>
          <p:nvPr/>
        </p:nvSpPr>
        <p:spPr>
          <a:xfrm>
            <a:off x="161699" y="3819600"/>
            <a:ext cx="253055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y: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x,y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1+0 = 1</a:t>
            </a:r>
            <a:b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y: 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x,y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1+3 = </a:t>
            </a:r>
            <a:r>
              <a:rPr lang="en-GB" sz="13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b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z: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x,z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5+3 = 8</a:t>
            </a:r>
            <a:b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z: 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x,z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5+0 = 5</a:t>
            </a:r>
            <a:b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3" name="Google Shape;263;p37"/>
          <p:cNvSpPr txBox="1"/>
          <p:nvPr/>
        </p:nvSpPr>
        <p:spPr>
          <a:xfrm>
            <a:off x="2692249" y="3819600"/>
            <a:ext cx="2581701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x: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y,x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1 0 = 1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y: 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y,x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1+5 = 6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z: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y,z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3+5 = 8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y: 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y,z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3+0 = 3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4" name="Google Shape;264;p37"/>
          <p:cNvSpPr txBox="1"/>
          <p:nvPr/>
        </p:nvSpPr>
        <p:spPr>
          <a:xfrm>
            <a:off x="5273950" y="3819600"/>
            <a:ext cx="2977952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x: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z,x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5+0 = 5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y: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z,x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5+1 = 6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y: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z,y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3+1 = </a:t>
            </a:r>
            <a:r>
              <a:rPr lang="en-GB" sz="13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sz="1300" b="1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y: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z,y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3+0 = 3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5" name="Google Shape;265;p37"/>
          <p:cNvSpPr txBox="1"/>
          <p:nvPr/>
        </p:nvSpPr>
        <p:spPr>
          <a:xfrm>
            <a:off x="311700" y="1086350"/>
            <a:ext cx="58866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node re-calculates its vector taking into account the vectors of its neighbor</a:t>
            </a:r>
            <a:endParaRPr sz="13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</a:t>
            </a:r>
            <a:endParaRPr/>
          </a:p>
        </p:txBody>
      </p:sp>
      <p:graphicFrame>
        <p:nvGraphicFramePr>
          <p:cNvPr id="271" name="Google Shape;271;p38"/>
          <p:cNvGraphicFramePr/>
          <p:nvPr/>
        </p:nvGraphicFramePr>
        <p:xfrm>
          <a:off x="3117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0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x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2" name="Google Shape;272;p38"/>
          <p:cNvGraphicFramePr/>
          <p:nvPr/>
        </p:nvGraphicFramePr>
        <p:xfrm>
          <a:off x="28934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y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3" name="Google Shape;273;p38"/>
          <p:cNvGraphicFramePr/>
          <p:nvPr/>
        </p:nvGraphicFramePr>
        <p:xfrm>
          <a:off x="54751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z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4" name="Google Shape;2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000" y="110000"/>
            <a:ext cx="2344751" cy="165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 txBox="1"/>
          <p:nvPr/>
        </p:nvSpPr>
        <p:spPr>
          <a:xfrm>
            <a:off x="161700" y="3819600"/>
            <a:ext cx="253055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y: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x,y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1+0 = 1</a:t>
            </a:r>
            <a:b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y: 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x,y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1+3 = </a:t>
            </a:r>
            <a:r>
              <a:rPr lang="en-GB" sz="13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b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z: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x,z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5+3 = 8</a:t>
            </a:r>
            <a:b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z: 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x,z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5+0 = 5</a:t>
            </a:r>
            <a:b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6" name="Google Shape;276;p38"/>
          <p:cNvSpPr txBox="1"/>
          <p:nvPr/>
        </p:nvSpPr>
        <p:spPr>
          <a:xfrm>
            <a:off x="2692250" y="3819600"/>
            <a:ext cx="2581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x: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y,x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1+0 = 1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y: 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y,x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1+5 = 6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z: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y,z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3+5 = 8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y: 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y,z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3+0 = 3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7" name="Google Shape;277;p38"/>
          <p:cNvSpPr txBox="1"/>
          <p:nvPr/>
        </p:nvSpPr>
        <p:spPr>
          <a:xfrm>
            <a:off x="5273950" y="3819600"/>
            <a:ext cx="2859006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x: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z,x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5+0 = 5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y: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z,x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5+1 = 6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y: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z,y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3+1 = </a:t>
            </a:r>
            <a:r>
              <a:rPr lang="en-GB" sz="1300" b="1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sz="1300" b="1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y: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z,y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3+0 = 3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311700" y="1086350"/>
            <a:ext cx="41235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node updates its vector with the smallest distance</a:t>
            </a:r>
            <a:endParaRPr sz="13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</a:t>
            </a:r>
            <a:endParaRPr/>
          </a:p>
        </p:txBody>
      </p:sp>
      <p:graphicFrame>
        <p:nvGraphicFramePr>
          <p:cNvPr id="284" name="Google Shape;284;p39"/>
          <p:cNvGraphicFramePr/>
          <p:nvPr/>
        </p:nvGraphicFramePr>
        <p:xfrm>
          <a:off x="3117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0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x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5" name="Google Shape;285;p39"/>
          <p:cNvGraphicFramePr/>
          <p:nvPr/>
        </p:nvGraphicFramePr>
        <p:xfrm>
          <a:off x="28934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y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6" name="Google Shape;286;p39"/>
          <p:cNvGraphicFramePr/>
          <p:nvPr/>
        </p:nvGraphicFramePr>
        <p:xfrm>
          <a:off x="54751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z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87" name="Google Shape;2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000" y="110000"/>
            <a:ext cx="2344751" cy="165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9"/>
          <p:cNvSpPr txBox="1"/>
          <p:nvPr/>
        </p:nvSpPr>
        <p:spPr>
          <a:xfrm>
            <a:off x="311700" y="1086350"/>
            <a:ext cx="41235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node advertises its updated table to the neighbors</a:t>
            </a:r>
            <a:endParaRPr sz="13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9" name="Google Shape;289;p39"/>
          <p:cNvSpPr txBox="1"/>
          <p:nvPr/>
        </p:nvSpPr>
        <p:spPr>
          <a:xfrm>
            <a:off x="161700" y="3895325"/>
            <a:ext cx="22521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will advertise table to </a:t>
            </a:r>
            <a:r>
              <a:rPr lang="en-GB" sz="13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r>
              <a:rPr lang="en-GB" sz="13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z</a:t>
            </a:r>
            <a:endParaRPr sz="13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0" name="Google Shape;290;p39"/>
          <p:cNvSpPr txBox="1"/>
          <p:nvPr/>
        </p:nvSpPr>
        <p:spPr>
          <a:xfrm>
            <a:off x="2692250" y="3895325"/>
            <a:ext cx="22521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’s vector did not change so it does not advertise</a:t>
            </a:r>
            <a:endParaRPr sz="13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1" name="Google Shape;291;p39"/>
          <p:cNvSpPr txBox="1"/>
          <p:nvPr/>
        </p:nvSpPr>
        <p:spPr>
          <a:xfrm>
            <a:off x="5273950" y="3895325"/>
            <a:ext cx="22521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will advertise table to </a:t>
            </a:r>
            <a:r>
              <a:rPr lang="en-GB" sz="13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x, y</a:t>
            </a:r>
            <a:endParaRPr sz="13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</a:t>
            </a:r>
            <a:endParaRPr/>
          </a:p>
        </p:txBody>
      </p:sp>
      <p:graphicFrame>
        <p:nvGraphicFramePr>
          <p:cNvPr id="297" name="Google Shape;297;p40"/>
          <p:cNvGraphicFramePr/>
          <p:nvPr/>
        </p:nvGraphicFramePr>
        <p:xfrm>
          <a:off x="3117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0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x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8" name="Google Shape;298;p40"/>
          <p:cNvGraphicFramePr/>
          <p:nvPr/>
        </p:nvGraphicFramePr>
        <p:xfrm>
          <a:off x="28934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y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9" name="Google Shape;299;p40"/>
          <p:cNvGraphicFramePr/>
          <p:nvPr/>
        </p:nvGraphicFramePr>
        <p:xfrm>
          <a:off x="5475104" y="1686252"/>
          <a:ext cx="1800000" cy="198105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00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Table of node z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</a:t>
                      </a:r>
                      <a:endParaRPr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0" name="Google Shape;3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000" y="110000"/>
            <a:ext cx="2344751" cy="165327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0"/>
          <p:cNvSpPr txBox="1"/>
          <p:nvPr/>
        </p:nvSpPr>
        <p:spPr>
          <a:xfrm>
            <a:off x="311700" y="1086350"/>
            <a:ext cx="41235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node re-calculates its vector </a:t>
            </a:r>
            <a:br>
              <a:rPr lang="en-GB" sz="1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There are no changes → the algorithm has </a:t>
            </a:r>
            <a:r>
              <a:rPr lang="en-GB" sz="13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converged!</a:t>
            </a:r>
            <a:endParaRPr sz="13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2" name="Google Shape;302;p40"/>
          <p:cNvSpPr txBox="1"/>
          <p:nvPr/>
        </p:nvSpPr>
        <p:spPr>
          <a:xfrm>
            <a:off x="161700" y="3818327"/>
            <a:ext cx="253055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z: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x,z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4+3 = 7</a:t>
            </a:r>
            <a:b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3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z: 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x,z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4+0 = 4</a:t>
            </a:r>
            <a:b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3" name="Google Shape;303;p40"/>
          <p:cNvSpPr txBox="1"/>
          <p:nvPr/>
        </p:nvSpPr>
        <p:spPr>
          <a:xfrm>
            <a:off x="2692250" y="3818327"/>
            <a:ext cx="2581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x: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y,x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1+0 = 1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y: 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y,x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1+4 = 5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z: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y,z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3+4 = 7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y: 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y,z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(z) = 3+0 = 3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4" name="Google Shape;304;p40"/>
          <p:cNvSpPr txBox="1"/>
          <p:nvPr/>
        </p:nvSpPr>
        <p:spPr>
          <a:xfrm>
            <a:off x="5273949" y="3818327"/>
            <a:ext cx="3096899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x: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z,x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= 4+0 = 4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y: 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en-GB" sz="1300" baseline="-250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c(</a:t>
            </a:r>
            <a:r>
              <a:rPr lang="en-GB" sz="1300" dirty="0" err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z,x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+ D</a:t>
            </a:r>
            <a:r>
              <a:rPr lang="en-GB" sz="1300" baseline="-250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</a:t>
            </a:r>
            <a:r>
              <a:rPr lang="en-GB" sz="1300" dirty="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(y) = 4+1 = 5</a:t>
            </a: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 - Good News Travels Fast</a:t>
            </a:r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Link </a:t>
            </a:r>
            <a:r>
              <a:rPr lang="en-GB" b="1"/>
              <a:t>(x-y)</a:t>
            </a:r>
            <a:r>
              <a:rPr lang="en-GB"/>
              <a:t> changes cost: </a:t>
            </a:r>
            <a:r>
              <a:rPr lang="en-GB" b="1"/>
              <a:t>4 → 1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t</a:t>
            </a:r>
            <a:r>
              <a:rPr lang="en-GB" b="1" baseline="-25000"/>
              <a:t>0</a:t>
            </a:r>
            <a:r>
              <a:rPr lang="en-GB"/>
              <a:t>: </a:t>
            </a:r>
            <a:r>
              <a:rPr lang="en-GB" b="1"/>
              <a:t>y</a:t>
            </a:r>
            <a:r>
              <a:rPr lang="en-GB"/>
              <a:t> detects the change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updates its vector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notifies its neighbors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t</a:t>
            </a:r>
            <a:r>
              <a:rPr lang="en-GB" b="1" baseline="-25000"/>
              <a:t>1</a:t>
            </a:r>
            <a:r>
              <a:rPr lang="en-GB"/>
              <a:t>: </a:t>
            </a:r>
            <a:r>
              <a:rPr lang="en-GB" b="1"/>
              <a:t>z</a:t>
            </a:r>
            <a:r>
              <a:rPr lang="en-GB"/>
              <a:t> receives update from </a:t>
            </a:r>
            <a:r>
              <a:rPr lang="en-GB" b="1"/>
              <a:t>y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updates its vector for </a:t>
            </a:r>
            <a:r>
              <a:rPr lang="en-GB" b="1"/>
              <a:t>z</a:t>
            </a:r>
            <a:r>
              <a:rPr lang="en-GB"/>
              <a:t> </a:t>
            </a:r>
            <a:r>
              <a:rPr lang="en-GB" b="1"/>
              <a:t>→</a:t>
            </a:r>
            <a:r>
              <a:rPr lang="en-GB"/>
              <a:t> </a:t>
            </a:r>
            <a:r>
              <a:rPr lang="en-GB" b="1"/>
              <a:t>x</a:t>
            </a:r>
            <a:r>
              <a:rPr lang="en-GB"/>
              <a:t>: 5 → 2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notifies its neighbors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t</a:t>
            </a:r>
            <a:r>
              <a:rPr lang="en-GB" b="1" baseline="-25000"/>
              <a:t>2</a:t>
            </a:r>
            <a:r>
              <a:rPr lang="en-GB"/>
              <a:t>: </a:t>
            </a:r>
            <a:r>
              <a:rPr lang="en-GB" b="1"/>
              <a:t>y</a:t>
            </a:r>
            <a:r>
              <a:rPr lang="en-GB"/>
              <a:t> receives update from </a:t>
            </a:r>
            <a:r>
              <a:rPr lang="en-GB" b="1"/>
              <a:t>z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updates its table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least costs have not changed → does not advertise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algorithm has converged</a:t>
            </a:r>
            <a:endParaRPr b="1"/>
          </a:p>
        </p:txBody>
      </p:sp>
      <p:pic>
        <p:nvPicPr>
          <p:cNvPr id="311" name="Google Shape;31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7326" y="1152475"/>
            <a:ext cx="2411049" cy="16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Control Plane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 - Good News Travels Fast</a:t>
            </a:r>
            <a:endParaRPr/>
          </a:p>
        </p:txBody>
      </p:sp>
      <p:sp>
        <p:nvSpPr>
          <p:cNvPr id="317" name="Google Shape;317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Link </a:t>
            </a:r>
            <a:r>
              <a:rPr lang="en-GB" b="1"/>
              <a:t>(x-y)</a:t>
            </a:r>
            <a:r>
              <a:rPr lang="en-GB"/>
              <a:t> changes cost: </a:t>
            </a:r>
            <a:r>
              <a:rPr lang="en-GB" b="1"/>
              <a:t>4 → 1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t</a:t>
            </a:r>
            <a:r>
              <a:rPr lang="en-GB" b="1" baseline="-25000"/>
              <a:t>0</a:t>
            </a:r>
            <a:r>
              <a:rPr lang="en-GB"/>
              <a:t>: </a:t>
            </a:r>
            <a:r>
              <a:rPr lang="en-GB" b="1"/>
              <a:t>y</a:t>
            </a:r>
            <a:r>
              <a:rPr lang="en-GB"/>
              <a:t> detects the change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updates its vector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notifies its neighbors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t</a:t>
            </a:r>
            <a:r>
              <a:rPr lang="en-GB" b="1" baseline="-25000"/>
              <a:t>1</a:t>
            </a:r>
            <a:r>
              <a:rPr lang="en-GB"/>
              <a:t>: </a:t>
            </a:r>
            <a:r>
              <a:rPr lang="en-GB" b="1"/>
              <a:t>z</a:t>
            </a:r>
            <a:r>
              <a:rPr lang="en-GB"/>
              <a:t> receives update from </a:t>
            </a:r>
            <a:r>
              <a:rPr lang="en-GB" b="1"/>
              <a:t>y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updates its vector for </a:t>
            </a:r>
            <a:r>
              <a:rPr lang="en-GB" b="1"/>
              <a:t>z</a:t>
            </a:r>
            <a:r>
              <a:rPr lang="en-GB"/>
              <a:t> </a:t>
            </a:r>
            <a:r>
              <a:rPr lang="en-GB" b="1"/>
              <a:t>→</a:t>
            </a:r>
            <a:r>
              <a:rPr lang="en-GB"/>
              <a:t> </a:t>
            </a:r>
            <a:r>
              <a:rPr lang="en-GB" b="1"/>
              <a:t>x</a:t>
            </a:r>
            <a:r>
              <a:rPr lang="en-GB"/>
              <a:t>: 5 → 2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notifies its neighbors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t</a:t>
            </a:r>
            <a:r>
              <a:rPr lang="en-GB" b="1" baseline="-25000"/>
              <a:t>2</a:t>
            </a:r>
            <a:r>
              <a:rPr lang="en-GB"/>
              <a:t>: </a:t>
            </a:r>
            <a:r>
              <a:rPr lang="en-GB" b="1"/>
              <a:t>y</a:t>
            </a:r>
            <a:r>
              <a:rPr lang="en-GB"/>
              <a:t> receives update from </a:t>
            </a:r>
            <a:r>
              <a:rPr lang="en-GB" b="1"/>
              <a:t>z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updates its table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least costs have not changed → does not advertise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algorithm has converged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Only 2 iterations for the algorithm to converge → </a:t>
            </a:r>
            <a:r>
              <a:rPr lang="en-GB" b="1"/>
              <a:t>Good news travels fast! 🐇</a:t>
            </a:r>
            <a:endParaRPr b="1"/>
          </a:p>
        </p:txBody>
      </p:sp>
      <p:pic>
        <p:nvPicPr>
          <p:cNvPr id="318" name="Google Shape;31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7326" y="1152475"/>
            <a:ext cx="2411049" cy="16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038" y="1152475"/>
            <a:ext cx="2495336" cy="16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 - Bad News Travels Slow</a:t>
            </a:r>
            <a:endParaRPr/>
          </a:p>
        </p:txBody>
      </p:sp>
      <p:sp>
        <p:nvSpPr>
          <p:cNvPr id="325" name="Google Shape;325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Before change: D</a:t>
            </a:r>
            <a:r>
              <a:rPr lang="en-GB" baseline="-25000"/>
              <a:t>y</a:t>
            </a:r>
            <a:r>
              <a:rPr lang="en-GB"/>
              <a:t>(x) = 4,  D</a:t>
            </a:r>
            <a:r>
              <a:rPr lang="en-GB" baseline="-25000"/>
              <a:t>y</a:t>
            </a:r>
            <a:r>
              <a:rPr lang="en-GB"/>
              <a:t>(z) = 1,  D</a:t>
            </a:r>
            <a:r>
              <a:rPr lang="en-GB" baseline="-25000"/>
              <a:t>z</a:t>
            </a:r>
            <a:r>
              <a:rPr lang="en-GB"/>
              <a:t>(y) = 1,  D</a:t>
            </a:r>
            <a:r>
              <a:rPr lang="en-GB" baseline="-25000"/>
              <a:t>z</a:t>
            </a:r>
            <a:r>
              <a:rPr lang="en-GB"/>
              <a:t>(x) = 5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Link </a:t>
            </a:r>
            <a:r>
              <a:rPr lang="en-GB" b="1"/>
              <a:t>(x-y)</a:t>
            </a:r>
            <a:r>
              <a:rPr lang="en-GB"/>
              <a:t> changes cost: </a:t>
            </a:r>
            <a:r>
              <a:rPr lang="en-GB" b="1"/>
              <a:t>4 → 60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t</a:t>
            </a:r>
            <a:r>
              <a:rPr lang="en-GB" b="1" baseline="-25000"/>
              <a:t>0</a:t>
            </a:r>
            <a:r>
              <a:rPr lang="en-GB" b="1"/>
              <a:t>: y</a:t>
            </a:r>
            <a:r>
              <a:rPr lang="en-GB"/>
              <a:t> detects the change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Calculates new cost to </a:t>
            </a:r>
            <a:r>
              <a:rPr lang="en-GB" b="1"/>
              <a:t>x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</a:t>
            </a:r>
            <a:r>
              <a:rPr lang="en-GB" baseline="-25000"/>
              <a:t>y</a:t>
            </a:r>
            <a:r>
              <a:rPr lang="en-GB"/>
              <a:t>(x) = min { c(x, y) + D</a:t>
            </a:r>
            <a:r>
              <a:rPr lang="en-GB" baseline="-25000"/>
              <a:t>x</a:t>
            </a:r>
            <a:r>
              <a:rPr lang="en-GB"/>
              <a:t>(x), c(y, z) + D</a:t>
            </a:r>
            <a:r>
              <a:rPr lang="en-GB" baseline="-25000"/>
              <a:t>z</a:t>
            </a:r>
            <a:r>
              <a:rPr lang="en-GB"/>
              <a:t>(x) } = min { 60 + 0, 1 + 5 } = 6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By looking at the graph we can tell that this new cost is obviously </a:t>
            </a:r>
            <a:r>
              <a:rPr lang="en-GB" b="1"/>
              <a:t>wrong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But node y only knows what is in its table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So node </a:t>
            </a:r>
            <a:r>
              <a:rPr lang="en-GB" b="1"/>
              <a:t>y</a:t>
            </a:r>
            <a:r>
              <a:rPr lang="en-GB"/>
              <a:t>, in order to reach </a:t>
            </a:r>
            <a:r>
              <a:rPr lang="en-GB" b="1"/>
              <a:t>x</a:t>
            </a:r>
            <a:r>
              <a:rPr lang="en-GB"/>
              <a:t>, will route through </a:t>
            </a:r>
            <a:r>
              <a:rPr lang="en-GB" b="1"/>
              <a:t>z</a:t>
            </a:r>
            <a:endParaRPr b="1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expecting </a:t>
            </a:r>
            <a:r>
              <a:rPr lang="en-GB" b="1"/>
              <a:t>z</a:t>
            </a:r>
            <a:r>
              <a:rPr lang="en-GB"/>
              <a:t> to be able to reach </a:t>
            </a:r>
            <a:r>
              <a:rPr lang="en-GB" b="1"/>
              <a:t>x</a:t>
            </a:r>
            <a:r>
              <a:rPr lang="en-GB"/>
              <a:t> with only cost 5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/>
              <a:t>Routing loop</a:t>
            </a:r>
            <a:endParaRPr b="1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 node </a:t>
            </a:r>
            <a:r>
              <a:rPr lang="en-GB" b="1"/>
              <a:t>y</a:t>
            </a:r>
            <a:r>
              <a:rPr lang="en-GB"/>
              <a:t>, in order to reach </a:t>
            </a:r>
            <a:r>
              <a:rPr lang="en-GB" b="1"/>
              <a:t>x</a:t>
            </a:r>
            <a:r>
              <a:rPr lang="en-GB"/>
              <a:t>, will </a:t>
            </a:r>
            <a:r>
              <a:rPr lang="en-GB" b="1"/>
              <a:t>route through z</a:t>
            </a:r>
            <a:r>
              <a:rPr lang="en-GB"/>
              <a:t>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 node </a:t>
            </a:r>
            <a:r>
              <a:rPr lang="en-GB" b="1"/>
              <a:t>z</a:t>
            </a:r>
            <a:r>
              <a:rPr lang="en-GB"/>
              <a:t>, in order to reach </a:t>
            </a:r>
            <a:r>
              <a:rPr lang="en-GB" b="1"/>
              <a:t>x</a:t>
            </a:r>
            <a:r>
              <a:rPr lang="en-GB"/>
              <a:t>, will </a:t>
            </a:r>
            <a:r>
              <a:rPr lang="en-GB" b="1"/>
              <a:t>route through y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038" y="1152475"/>
            <a:ext cx="2495336" cy="16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 - Bad News Travels Slow</a:t>
            </a:r>
            <a:endParaRPr/>
          </a:p>
        </p:txBody>
      </p:sp>
      <p:sp>
        <p:nvSpPr>
          <p:cNvPr id="332" name="Google Shape;332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Before change: D</a:t>
            </a:r>
            <a:r>
              <a:rPr lang="en-GB" baseline="-25000"/>
              <a:t>y</a:t>
            </a:r>
            <a:r>
              <a:rPr lang="en-GB"/>
              <a:t>(x) = 4,  D</a:t>
            </a:r>
            <a:r>
              <a:rPr lang="en-GB" baseline="-25000"/>
              <a:t>y</a:t>
            </a:r>
            <a:r>
              <a:rPr lang="en-GB"/>
              <a:t>(z) = 1,  D</a:t>
            </a:r>
            <a:r>
              <a:rPr lang="en-GB" baseline="-25000"/>
              <a:t>z</a:t>
            </a:r>
            <a:r>
              <a:rPr lang="en-GB"/>
              <a:t>(y) = 1,  D</a:t>
            </a:r>
            <a:r>
              <a:rPr lang="en-GB" baseline="-25000"/>
              <a:t>z</a:t>
            </a:r>
            <a:r>
              <a:rPr lang="en-GB"/>
              <a:t>(x) = 5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Link </a:t>
            </a:r>
            <a:r>
              <a:rPr lang="en-GB" b="1"/>
              <a:t>(x-y)</a:t>
            </a:r>
            <a:r>
              <a:rPr lang="en-GB"/>
              <a:t> changes cost: </a:t>
            </a:r>
            <a:r>
              <a:rPr lang="en-GB" b="1"/>
              <a:t>4 → 60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t</a:t>
            </a:r>
            <a:r>
              <a:rPr lang="en-GB" b="1" baseline="-25000"/>
              <a:t>0</a:t>
            </a:r>
            <a:r>
              <a:rPr lang="en-GB" b="1"/>
              <a:t>: y</a:t>
            </a:r>
            <a:r>
              <a:rPr lang="en-GB"/>
              <a:t> detects the change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Calculates new cost to </a:t>
            </a:r>
            <a:r>
              <a:rPr lang="en-GB" b="1"/>
              <a:t>x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</a:t>
            </a:r>
            <a:r>
              <a:rPr lang="en-GB" baseline="-25000"/>
              <a:t>y</a:t>
            </a:r>
            <a:r>
              <a:rPr lang="en-GB"/>
              <a:t>(x) = min { c(x, y) + D</a:t>
            </a:r>
            <a:r>
              <a:rPr lang="en-GB" baseline="-25000"/>
              <a:t>x</a:t>
            </a:r>
            <a:r>
              <a:rPr lang="en-GB"/>
              <a:t>(x), c(y, z) + D</a:t>
            </a:r>
            <a:r>
              <a:rPr lang="en-GB" baseline="-25000"/>
              <a:t>z</a:t>
            </a:r>
            <a:r>
              <a:rPr lang="en-GB"/>
              <a:t>(x) } = min { 60 + 0, 1 + 5 } = 6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By looking at the graph we can tell that this new cost is obviously </a:t>
            </a:r>
            <a:r>
              <a:rPr lang="en-GB" b="1"/>
              <a:t>wrong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But node y only knows what is in its table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So node </a:t>
            </a:r>
            <a:r>
              <a:rPr lang="en-GB" b="1"/>
              <a:t>y</a:t>
            </a:r>
            <a:r>
              <a:rPr lang="en-GB"/>
              <a:t>, in order to reach </a:t>
            </a:r>
            <a:r>
              <a:rPr lang="en-GB" b="1"/>
              <a:t>x</a:t>
            </a:r>
            <a:r>
              <a:rPr lang="en-GB"/>
              <a:t>, will route through </a:t>
            </a:r>
            <a:r>
              <a:rPr lang="en-GB" b="1"/>
              <a:t>z</a:t>
            </a:r>
            <a:endParaRPr b="1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expecting </a:t>
            </a:r>
            <a:r>
              <a:rPr lang="en-GB" b="1"/>
              <a:t>z</a:t>
            </a:r>
            <a:r>
              <a:rPr lang="en-GB"/>
              <a:t> to be able to reach </a:t>
            </a:r>
            <a:r>
              <a:rPr lang="en-GB" b="1"/>
              <a:t>x</a:t>
            </a:r>
            <a:r>
              <a:rPr lang="en-GB"/>
              <a:t> with only cost 5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b="1"/>
              <a:t>Routing loop</a:t>
            </a:r>
            <a:endParaRPr b="1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 node </a:t>
            </a:r>
            <a:r>
              <a:rPr lang="en-GB" b="1"/>
              <a:t>y</a:t>
            </a:r>
            <a:r>
              <a:rPr lang="en-GB"/>
              <a:t>, in order to reach </a:t>
            </a:r>
            <a:r>
              <a:rPr lang="en-GB" b="1"/>
              <a:t>x</a:t>
            </a:r>
            <a:r>
              <a:rPr lang="en-GB"/>
              <a:t>, will </a:t>
            </a:r>
            <a:r>
              <a:rPr lang="en-GB" b="1"/>
              <a:t>route through z</a:t>
            </a:r>
            <a:r>
              <a:rPr lang="en-GB"/>
              <a:t> 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 node </a:t>
            </a:r>
            <a:r>
              <a:rPr lang="en-GB" b="1"/>
              <a:t>z</a:t>
            </a:r>
            <a:r>
              <a:rPr lang="en-GB"/>
              <a:t>, in order to reach </a:t>
            </a:r>
            <a:r>
              <a:rPr lang="en-GB" b="1"/>
              <a:t>x</a:t>
            </a:r>
            <a:r>
              <a:rPr lang="en-GB"/>
              <a:t>, will </a:t>
            </a:r>
            <a:r>
              <a:rPr lang="en-GB" b="1"/>
              <a:t>route through y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ping-pong situation</a:t>
            </a:r>
            <a:endParaRPr/>
          </a:p>
        </p:txBody>
      </p:sp>
      <p:pic>
        <p:nvPicPr>
          <p:cNvPr id="333" name="Google Shape;33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6288" y="3577725"/>
            <a:ext cx="1017650" cy="10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t</a:t>
            </a:r>
            <a:r>
              <a:rPr lang="en-GB" b="1" baseline="-25000"/>
              <a:t>1</a:t>
            </a:r>
            <a:r>
              <a:rPr lang="en-GB"/>
              <a:t>: </a:t>
            </a:r>
            <a:r>
              <a:rPr lang="en-GB" b="1"/>
              <a:t>y</a:t>
            </a:r>
            <a:r>
              <a:rPr lang="en-GB"/>
              <a:t> calculates new cost to </a:t>
            </a:r>
            <a:r>
              <a:rPr lang="en-GB" b="1"/>
              <a:t>x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Notifies </a:t>
            </a:r>
            <a:r>
              <a:rPr lang="en-GB" b="1"/>
              <a:t>z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GB" b="1">
                <a:solidFill>
                  <a:schemeClr val="lt1"/>
                </a:solidFill>
              </a:rPr>
              <a:t>t</a:t>
            </a:r>
            <a:r>
              <a:rPr lang="en-GB" b="1" baseline="-25000">
                <a:solidFill>
                  <a:schemeClr val="lt1"/>
                </a:solidFill>
              </a:rPr>
              <a:t>1</a:t>
            </a:r>
            <a:r>
              <a:rPr lang="en-GB">
                <a:solidFill>
                  <a:schemeClr val="lt1"/>
                </a:solidFill>
              </a:rPr>
              <a:t>:</a:t>
            </a:r>
            <a:r>
              <a:rPr lang="en-GB" b="1">
                <a:solidFill>
                  <a:schemeClr val="lt1"/>
                </a:solidFill>
              </a:rPr>
              <a:t> </a:t>
            </a:r>
            <a:r>
              <a:rPr lang="en-GB" b="1"/>
              <a:t>z </a:t>
            </a:r>
            <a:r>
              <a:rPr lang="en-GB"/>
              <a:t>receives update: D</a:t>
            </a:r>
            <a:r>
              <a:rPr lang="en-GB" baseline="-25000"/>
              <a:t>y</a:t>
            </a:r>
            <a:r>
              <a:rPr lang="en-GB"/>
              <a:t>(x) = 6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Calculates new cost to </a:t>
            </a:r>
            <a:r>
              <a:rPr lang="en-GB" b="1"/>
              <a:t>x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</a:t>
            </a:r>
            <a:r>
              <a:rPr lang="en-GB" baseline="-25000"/>
              <a:t>z</a:t>
            </a:r>
            <a:r>
              <a:rPr lang="en-GB"/>
              <a:t>(x) = min{ 50 + 0, 1 + 6 } = 7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Updates its vector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Notifies </a:t>
            </a:r>
            <a:r>
              <a:rPr lang="en-GB" b="1"/>
              <a:t>y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y </a:t>
            </a:r>
            <a:r>
              <a:rPr lang="en-GB"/>
              <a:t>receives update, calculates new D</a:t>
            </a:r>
            <a:r>
              <a:rPr lang="en-GB" baseline="-25000"/>
              <a:t>y</a:t>
            </a:r>
            <a:r>
              <a:rPr lang="en-GB"/>
              <a:t>(x) = 8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z</a:t>
            </a:r>
            <a:r>
              <a:rPr lang="en-GB"/>
              <a:t> receives update, calculates new D</a:t>
            </a:r>
            <a:r>
              <a:rPr lang="en-GB" baseline="-25000"/>
              <a:t>y</a:t>
            </a:r>
            <a:r>
              <a:rPr lang="en-GB"/>
              <a:t>(x) = 9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and so on…</a:t>
            </a:r>
            <a:endParaRPr/>
          </a:p>
        </p:txBody>
      </p:sp>
      <p:pic>
        <p:nvPicPr>
          <p:cNvPr id="339" name="Google Shape;33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038" y="1152475"/>
            <a:ext cx="2495336" cy="16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 - Bad News Travels Slow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038" y="1152475"/>
            <a:ext cx="2495336" cy="16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How long will this go on?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44 iterations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Until </a:t>
            </a:r>
            <a:r>
              <a:rPr lang="en-GB" b="1"/>
              <a:t>z </a:t>
            </a:r>
            <a:r>
              <a:rPr lang="en-GB"/>
              <a:t>calculates that the cost through </a:t>
            </a:r>
            <a:r>
              <a:rPr lang="en-GB" b="1"/>
              <a:t>y</a:t>
            </a:r>
            <a:r>
              <a:rPr lang="en-GB"/>
              <a:t> is higher than 50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 b="1"/>
              <a:t>z </a:t>
            </a:r>
            <a:r>
              <a:rPr lang="en-GB"/>
              <a:t>will set the path to </a:t>
            </a:r>
            <a:r>
              <a:rPr lang="en-GB" b="1"/>
              <a:t>x</a:t>
            </a:r>
            <a:r>
              <a:rPr lang="en-GB"/>
              <a:t> through the direct link with </a:t>
            </a:r>
            <a:r>
              <a:rPr lang="en-GB" b="1"/>
              <a:t>x</a:t>
            </a:r>
            <a:endParaRPr b="1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 b="1"/>
              <a:t>y </a:t>
            </a:r>
            <a:r>
              <a:rPr lang="en-GB"/>
              <a:t>will set the path to </a:t>
            </a:r>
            <a:r>
              <a:rPr lang="en-GB" b="1"/>
              <a:t>x</a:t>
            </a:r>
            <a:r>
              <a:rPr lang="en-GB"/>
              <a:t> through </a:t>
            </a:r>
            <a:r>
              <a:rPr lang="en-GB" b="1"/>
              <a:t>z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Count-to-Infinity Problem</a:t>
            </a:r>
            <a:endParaRPr b="1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Because of the many iterations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44 iterations for the algorithm to converge → </a:t>
            </a:r>
            <a:r>
              <a:rPr lang="en-GB" b="1"/>
              <a:t>Bad news travels slow! 🐢</a:t>
            </a:r>
            <a:endParaRPr/>
          </a:p>
        </p:txBody>
      </p:sp>
      <p:sp>
        <p:nvSpPr>
          <p:cNvPr id="347" name="Google Shape;34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 - Bad News Travels Slow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 - Poisoned Reverse</a:t>
            </a:r>
            <a:endParaRPr/>
          </a:p>
        </p:txBody>
      </p:sp>
      <p:sp>
        <p:nvSpPr>
          <p:cNvPr id="353" name="Google Shape;353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The previous scenario can be avoided</a:t>
            </a:r>
            <a:endParaRPr/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Using a technique called </a:t>
            </a:r>
            <a:r>
              <a:rPr lang="en-GB" b="1"/>
              <a:t>poisoned reverse</a:t>
            </a:r>
            <a:endParaRPr b="1"/>
          </a:p>
          <a:p>
            <a:pPr marL="914400" lvl="1" indent="-310832" algn="l" rtl="0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If </a:t>
            </a:r>
            <a:r>
              <a:rPr lang="en-GB" b="1"/>
              <a:t>z </a:t>
            </a:r>
            <a:r>
              <a:rPr lang="en-GB"/>
              <a:t> routes through </a:t>
            </a:r>
            <a:r>
              <a:rPr lang="en-GB" b="1"/>
              <a:t>y</a:t>
            </a:r>
            <a:r>
              <a:rPr lang="en-GB"/>
              <a:t> to reach </a:t>
            </a:r>
            <a:r>
              <a:rPr lang="en-GB" b="1"/>
              <a:t>z</a:t>
            </a:r>
            <a:endParaRPr b="1"/>
          </a:p>
          <a:p>
            <a:pPr marL="914400" lvl="1" indent="-310832" algn="l" rtl="0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Then </a:t>
            </a:r>
            <a:r>
              <a:rPr lang="en-GB" b="1"/>
              <a:t>z</a:t>
            </a:r>
            <a:r>
              <a:rPr lang="en-GB"/>
              <a:t> will tell </a:t>
            </a:r>
            <a:r>
              <a:rPr lang="en-GB" b="1"/>
              <a:t>y</a:t>
            </a:r>
            <a:r>
              <a:rPr lang="en-GB"/>
              <a:t> that its distance from </a:t>
            </a:r>
            <a:r>
              <a:rPr lang="en-GB" b="1"/>
              <a:t>x</a:t>
            </a:r>
            <a:r>
              <a:rPr lang="en-GB"/>
              <a:t> is infinite: </a:t>
            </a:r>
            <a:r>
              <a:rPr lang="en-GB" b="1"/>
              <a:t>D</a:t>
            </a:r>
            <a:r>
              <a:rPr lang="en-GB" b="1" baseline="-25000"/>
              <a:t>z</a:t>
            </a:r>
            <a:r>
              <a:rPr lang="en-GB" b="1"/>
              <a:t>(x) = ∞</a:t>
            </a:r>
            <a:endParaRPr b="1"/>
          </a:p>
          <a:p>
            <a:pPr marL="914400" lvl="1" indent="-310832" algn="l" rtl="0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GB" b="1"/>
              <a:t>y</a:t>
            </a:r>
            <a:r>
              <a:rPr lang="en-GB"/>
              <a:t> now believes that </a:t>
            </a:r>
            <a:r>
              <a:rPr lang="en-GB" b="1"/>
              <a:t>z</a:t>
            </a:r>
            <a:r>
              <a:rPr lang="en-GB"/>
              <a:t> does not have a route to </a:t>
            </a:r>
            <a:r>
              <a:rPr lang="en-GB" b="1"/>
              <a:t>x</a:t>
            </a:r>
            <a:endParaRPr b="1"/>
          </a:p>
          <a:p>
            <a:pPr marL="914400" lvl="1" indent="-310832" algn="l" rtl="0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So </a:t>
            </a:r>
            <a:r>
              <a:rPr lang="en-GB" b="1"/>
              <a:t>y</a:t>
            </a:r>
            <a:r>
              <a:rPr lang="en-GB"/>
              <a:t> will not try to route </a:t>
            </a:r>
            <a:r>
              <a:rPr lang="en-GB" b="1"/>
              <a:t>though z</a:t>
            </a:r>
            <a:r>
              <a:rPr lang="en-GB"/>
              <a:t> to reach </a:t>
            </a:r>
            <a:r>
              <a:rPr lang="en-GB" b="1"/>
              <a:t>x</a:t>
            </a:r>
            <a:endParaRPr b="1"/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GB"/>
              <a:t>When the change from 4 to 60 happens:</a:t>
            </a:r>
            <a:endParaRPr/>
          </a:p>
          <a:p>
            <a:pPr marL="914400" lvl="1" indent="-310832" algn="l" rtl="0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GB" b="1"/>
              <a:t>y</a:t>
            </a:r>
            <a:r>
              <a:rPr lang="en-GB"/>
              <a:t> updates its table</a:t>
            </a:r>
            <a:endParaRPr/>
          </a:p>
          <a:p>
            <a:pPr marL="914400" lvl="1" indent="-310832" algn="l" rtl="0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Keeps routing to </a:t>
            </a:r>
            <a:r>
              <a:rPr lang="en-GB" b="1"/>
              <a:t>x</a:t>
            </a:r>
            <a:r>
              <a:rPr lang="en-GB"/>
              <a:t> via the</a:t>
            </a:r>
            <a:r>
              <a:rPr lang="en-GB" b="1"/>
              <a:t> direct link</a:t>
            </a:r>
            <a:endParaRPr b="1"/>
          </a:p>
          <a:p>
            <a:pPr marL="914400" lvl="1" indent="-310832" algn="l" rtl="0">
              <a:spcBef>
                <a:spcPts val="1000"/>
              </a:spcBef>
              <a:spcAft>
                <a:spcPts val="1000"/>
              </a:spcAft>
              <a:buSzPct val="100000"/>
              <a:buChar char="○"/>
            </a:pPr>
            <a:r>
              <a:rPr lang="en-GB"/>
              <a:t>Informs </a:t>
            </a:r>
            <a:r>
              <a:rPr lang="en-GB" b="1"/>
              <a:t>z</a:t>
            </a:r>
            <a:r>
              <a:rPr lang="en-GB"/>
              <a:t> about its new cost to x: </a:t>
            </a:r>
            <a:r>
              <a:rPr lang="en-GB" b="1"/>
              <a:t>D</a:t>
            </a:r>
            <a:r>
              <a:rPr lang="en-GB" b="1" baseline="-25000"/>
              <a:t>y</a:t>
            </a:r>
            <a:r>
              <a:rPr lang="en-GB" b="1"/>
              <a:t>(x) = 60</a:t>
            </a:r>
            <a:endParaRPr b="1"/>
          </a:p>
        </p:txBody>
      </p:sp>
      <p:pic>
        <p:nvPicPr>
          <p:cNvPr id="354" name="Google Shape;35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038" y="1152475"/>
            <a:ext cx="2495336" cy="16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 - Poisoned Reverse</a:t>
            </a:r>
            <a:endParaRPr/>
          </a:p>
        </p:txBody>
      </p:sp>
      <p:sp>
        <p:nvSpPr>
          <p:cNvPr id="360" name="Google Shape;360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6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z</a:t>
            </a:r>
            <a:r>
              <a:rPr lang="en-GB"/>
              <a:t> receives update from </a:t>
            </a:r>
            <a:r>
              <a:rPr lang="en-GB" b="1"/>
              <a:t>y</a:t>
            </a:r>
            <a:endParaRPr b="1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changes its vector the cost of the direct link: </a:t>
            </a:r>
            <a:r>
              <a:rPr lang="en-GB" b="1"/>
              <a:t>D</a:t>
            </a:r>
            <a:r>
              <a:rPr lang="en-GB" b="1" baseline="-25000"/>
              <a:t>z</a:t>
            </a:r>
            <a:r>
              <a:rPr lang="en-GB" b="1"/>
              <a:t>(x) = 50</a:t>
            </a:r>
            <a:endParaRPr b="1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notifies </a:t>
            </a:r>
            <a:r>
              <a:rPr lang="en-GB" b="1"/>
              <a:t>y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y</a:t>
            </a:r>
            <a:r>
              <a:rPr lang="en-GB"/>
              <a:t> receives update from </a:t>
            </a:r>
            <a:r>
              <a:rPr lang="en-GB" b="1"/>
              <a:t>z</a:t>
            </a:r>
            <a:endParaRPr b="1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changes its vector: </a:t>
            </a:r>
            <a:r>
              <a:rPr lang="en-GB" b="1"/>
              <a:t>D</a:t>
            </a:r>
            <a:r>
              <a:rPr lang="en-GB" b="1" baseline="-25000"/>
              <a:t>y</a:t>
            </a:r>
            <a:r>
              <a:rPr lang="en-GB" b="1"/>
              <a:t>(x) = 51</a:t>
            </a:r>
            <a:endParaRPr b="1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now </a:t>
            </a:r>
            <a:r>
              <a:rPr lang="en-GB" b="1"/>
              <a:t>y</a:t>
            </a:r>
            <a:r>
              <a:rPr lang="en-GB"/>
              <a:t> is the one doing the poisoning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-GB"/>
              <a:t>tells </a:t>
            </a:r>
            <a:r>
              <a:rPr lang="en-GB" b="1"/>
              <a:t>z</a:t>
            </a:r>
            <a:r>
              <a:rPr lang="en-GB"/>
              <a:t> that </a:t>
            </a:r>
            <a:r>
              <a:rPr lang="en-GB" b="1"/>
              <a:t>D</a:t>
            </a:r>
            <a:r>
              <a:rPr lang="en-GB" b="1" baseline="-25000"/>
              <a:t>y</a:t>
            </a:r>
            <a:r>
              <a:rPr lang="en-GB" b="1"/>
              <a:t>(x) = ∞</a:t>
            </a:r>
            <a:endParaRPr/>
          </a:p>
        </p:txBody>
      </p:sp>
      <p:pic>
        <p:nvPicPr>
          <p:cNvPr id="361" name="Google Shape;36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038" y="1152475"/>
            <a:ext cx="2495336" cy="16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Distance Vector - Poisoned Reverse</a:t>
            </a:r>
            <a:endParaRPr/>
          </a:p>
        </p:txBody>
      </p:sp>
      <p:sp>
        <p:nvSpPr>
          <p:cNvPr id="367" name="Google Shape;367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6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z</a:t>
            </a:r>
            <a:r>
              <a:rPr lang="en-GB"/>
              <a:t> receives update from </a:t>
            </a:r>
            <a:r>
              <a:rPr lang="en-GB" b="1"/>
              <a:t>y</a:t>
            </a:r>
            <a:endParaRPr b="1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changes its vector the cost of the direct link: </a:t>
            </a:r>
            <a:r>
              <a:rPr lang="en-GB" b="1"/>
              <a:t>D</a:t>
            </a:r>
            <a:r>
              <a:rPr lang="en-GB" b="1" baseline="-25000"/>
              <a:t>z</a:t>
            </a:r>
            <a:r>
              <a:rPr lang="en-GB" b="1"/>
              <a:t>(x) = 50</a:t>
            </a:r>
            <a:endParaRPr b="1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notifies </a:t>
            </a:r>
            <a:r>
              <a:rPr lang="en-GB" b="1"/>
              <a:t>y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y</a:t>
            </a:r>
            <a:r>
              <a:rPr lang="en-GB"/>
              <a:t> receives update from </a:t>
            </a:r>
            <a:r>
              <a:rPr lang="en-GB" b="1"/>
              <a:t>z</a:t>
            </a:r>
            <a:endParaRPr b="1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changes its vector: </a:t>
            </a:r>
            <a:r>
              <a:rPr lang="en-GB" b="1"/>
              <a:t>D</a:t>
            </a:r>
            <a:r>
              <a:rPr lang="en-GB" b="1" baseline="-25000"/>
              <a:t>y</a:t>
            </a:r>
            <a:r>
              <a:rPr lang="en-GB" b="1"/>
              <a:t>(x) = 51</a:t>
            </a:r>
            <a:endParaRPr b="1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now </a:t>
            </a:r>
            <a:r>
              <a:rPr lang="en-GB" b="1"/>
              <a:t>y</a:t>
            </a:r>
            <a:r>
              <a:rPr lang="en-GB"/>
              <a:t> is the one doing the poisoning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-GB"/>
              <a:t>tells </a:t>
            </a:r>
            <a:r>
              <a:rPr lang="en-GB" b="1"/>
              <a:t>z</a:t>
            </a:r>
            <a:r>
              <a:rPr lang="en-GB"/>
              <a:t> that </a:t>
            </a:r>
            <a:r>
              <a:rPr lang="en-GB" b="1"/>
              <a:t>D</a:t>
            </a:r>
            <a:r>
              <a:rPr lang="en-GB" b="1" baseline="-25000"/>
              <a:t>y</a:t>
            </a:r>
            <a:r>
              <a:rPr lang="en-GB" b="1"/>
              <a:t>(x) = ∞</a:t>
            </a:r>
            <a:endParaRPr/>
          </a:p>
        </p:txBody>
      </p:sp>
      <p:pic>
        <p:nvPicPr>
          <p:cNvPr id="368" name="Google Shape;36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038" y="1152475"/>
            <a:ext cx="2495336" cy="16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9"/>
          <p:cNvSpPr txBox="1"/>
          <p:nvPr/>
        </p:nvSpPr>
        <p:spPr>
          <a:xfrm>
            <a:off x="1816263" y="4039667"/>
            <a:ext cx="6890400" cy="7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Does poisoned reverse solve the count-to-infinity problem?</a:t>
            </a:r>
            <a:b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No, if the loops included 3 or more nodes, they would not be detected.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70" name="Google Shape;37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25" y="3934064"/>
            <a:ext cx="962675" cy="96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Autonomous System</a:t>
            </a:r>
            <a:endParaRPr/>
          </a:p>
        </p:txBody>
      </p:sp>
      <p:sp>
        <p:nvSpPr>
          <p:cNvPr id="376" name="Google Shape;376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</a:t>
            </a:r>
            <a:r>
              <a:rPr lang="en-GB" b="1"/>
              <a:t>group of routers</a:t>
            </a:r>
            <a:r>
              <a:rPr lang="en-GB"/>
              <a:t> which operate under the </a:t>
            </a:r>
            <a:r>
              <a:rPr lang="en-GB" b="1"/>
              <a:t>same management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Each AS has a unique number identifier called </a:t>
            </a:r>
            <a:r>
              <a:rPr lang="en-GB" b="1"/>
              <a:t>Autonomous System Number (ASN) </a:t>
            </a:r>
            <a:r>
              <a:rPr lang="en-GB"/>
              <a:t>(ex. 6867)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routers of each AS share a </a:t>
            </a:r>
            <a:r>
              <a:rPr lang="en-GB" b="1"/>
              <a:t>common prefix </a:t>
            </a:r>
            <a:r>
              <a:rPr lang="en-GB"/>
              <a:t>(ex. 147.52.0.0/16)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GB"/>
              <a:t>Each organization (Facebook, Google, Amazon etc.) has one or more ASes in different locations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Autonomous System</a:t>
            </a:r>
            <a:endParaRPr/>
          </a:p>
        </p:txBody>
      </p:sp>
      <p:pic>
        <p:nvPicPr>
          <p:cNvPr id="382" name="Google Shape;38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3668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Routing Algorithms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Goal: to find “good” paths from a source to a destination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is a good path?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 b="1"/>
              <a:t>Least-cost</a:t>
            </a:r>
            <a:r>
              <a:rPr lang="en-GB"/>
              <a:t> Path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If all link costs are the same then the least-cost </a:t>
            </a:r>
            <a:br>
              <a:rPr lang="en-GB"/>
            </a:br>
            <a:r>
              <a:rPr lang="en-GB"/>
              <a:t>path is the </a:t>
            </a:r>
            <a:r>
              <a:rPr lang="en-GB" b="1"/>
              <a:t>Shortest Path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Mainly two types of routing algorithms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 b="1"/>
              <a:t>Centralized (Link-State)</a:t>
            </a:r>
            <a:endParaRPr b="1"/>
          </a:p>
          <a:p>
            <a:pPr marL="914400" lvl="1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-GB" b="1"/>
              <a:t>Decentralized</a:t>
            </a:r>
            <a:endParaRPr b="1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900" y="1945075"/>
            <a:ext cx="3218000" cy="24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Routing Protocols</a:t>
            </a:r>
            <a:endParaRPr/>
          </a:p>
        </p:txBody>
      </p:sp>
      <p:sp>
        <p:nvSpPr>
          <p:cNvPr id="388" name="Google Shape;388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Intra-AS routing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Determines how the traffic flows </a:t>
            </a:r>
            <a:r>
              <a:rPr lang="en-GB" b="1"/>
              <a:t>inside the AS 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Example: OSPF, IGRP, RIP, IS-IS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b="1"/>
              <a:t>Inter-AS routing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Determines how the traffic flows </a:t>
            </a:r>
            <a:r>
              <a:rPr lang="en-GB" b="1"/>
              <a:t>among different ASes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Example: BGP</a:t>
            </a:r>
            <a:endParaRPr b="1">
              <a:highlight>
                <a:schemeClr val="accent6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b="1"/>
              <a:t>This is what the actual Internet uses</a:t>
            </a:r>
            <a:endParaRPr b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Routing Protocols</a:t>
            </a:r>
            <a:endParaRPr/>
          </a:p>
        </p:txBody>
      </p:sp>
      <p:pic>
        <p:nvPicPr>
          <p:cNvPr id="394" name="Google Shape;39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3668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Border Gateway Protocol (BGP)</a:t>
            </a:r>
            <a:endParaRPr/>
          </a:p>
        </p:txBody>
      </p:sp>
      <p:sp>
        <p:nvSpPr>
          <p:cNvPr id="400" name="Google Shape;400;p54"/>
          <p:cNvSpPr txBox="1">
            <a:spLocks noGrp="1"/>
          </p:cNvSpPr>
          <p:nvPr>
            <p:ph type="body" idx="1"/>
          </p:nvPr>
        </p:nvSpPr>
        <p:spPr>
          <a:xfrm>
            <a:off x="311700" y="1062152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Purpose: routing between </a:t>
            </a:r>
            <a:r>
              <a:rPr lang="en-GB" dirty="0" err="1"/>
              <a:t>ASes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An AS will advertise its prefix so that it is known to the rest of the Internet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It does not calculate routes towards a specific IP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But to a </a:t>
            </a:r>
            <a:r>
              <a:rPr lang="en-GB" b="1" dirty="0"/>
              <a:t>prefix </a:t>
            </a:r>
            <a:r>
              <a:rPr lang="en-GB" dirty="0"/>
              <a:t>that belongs to an AS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Uses </a:t>
            </a:r>
            <a:r>
              <a:rPr lang="en-GB" b="1" dirty="0"/>
              <a:t>Path Vector algorithm</a:t>
            </a:r>
            <a:endParaRPr b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A modified version of </a:t>
            </a:r>
            <a:r>
              <a:rPr lang="en-GB" b="1" dirty="0"/>
              <a:t>distance vector</a:t>
            </a:r>
            <a:endParaRPr b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Uses </a:t>
            </a:r>
            <a:r>
              <a:rPr lang="en-GB" b="1" dirty="0"/>
              <a:t>paths (sequence of </a:t>
            </a:r>
            <a:r>
              <a:rPr lang="en-GB" b="1" dirty="0" err="1"/>
              <a:t>ASes</a:t>
            </a:r>
            <a:r>
              <a:rPr lang="en-GB" b="1" dirty="0"/>
              <a:t>)</a:t>
            </a:r>
            <a:r>
              <a:rPr lang="en-GB" dirty="0"/>
              <a:t> instead of distances</a:t>
            </a:r>
            <a:endParaRPr dirty="0"/>
          </a:p>
        </p:txBody>
      </p:sp>
      <p:pic>
        <p:nvPicPr>
          <p:cNvPr id="401" name="Google Shape;40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188" y="3344597"/>
            <a:ext cx="6039624" cy="137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see a simplified example: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AS1 </a:t>
            </a:r>
            <a:r>
              <a:rPr lang="en-GB"/>
              <a:t>will send a </a:t>
            </a:r>
            <a:r>
              <a:rPr lang="en-GB" b="1"/>
              <a:t>BGP advertisement</a:t>
            </a:r>
            <a:r>
              <a:rPr lang="en-GB"/>
              <a:t> to its neighbor AS2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Includes: </a:t>
            </a:r>
            <a:r>
              <a:rPr lang="en-GB" b="1"/>
              <a:t>ASN</a:t>
            </a:r>
            <a:r>
              <a:rPr lang="en-GB"/>
              <a:t> and its </a:t>
            </a:r>
            <a:r>
              <a:rPr lang="en-GB" b="1"/>
              <a:t>prefix</a:t>
            </a:r>
            <a:endParaRPr b="1"/>
          </a:p>
        </p:txBody>
      </p:sp>
      <p:sp>
        <p:nvSpPr>
          <p:cNvPr id="407" name="Google Shape;407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Border Gateway Protocol (BGP)</a:t>
            </a:r>
            <a:endParaRPr/>
          </a:p>
        </p:txBody>
      </p:sp>
      <p:pic>
        <p:nvPicPr>
          <p:cNvPr id="408" name="Google Shape;40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475" y="2766750"/>
            <a:ext cx="7903027" cy="18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0700" y="4029525"/>
            <a:ext cx="1932876" cy="6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Border Gateway Protocol (BGP)</a:t>
            </a:r>
            <a:endParaRPr/>
          </a:p>
        </p:txBody>
      </p:sp>
      <p:sp>
        <p:nvSpPr>
          <p:cNvPr id="415" name="Google Shape;415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AS2 </a:t>
            </a:r>
            <a:r>
              <a:rPr lang="en-GB"/>
              <a:t>will add its </a:t>
            </a:r>
            <a:r>
              <a:rPr lang="en-GB" b="1"/>
              <a:t>ASN</a:t>
            </a:r>
            <a:r>
              <a:rPr lang="en-GB"/>
              <a:t> to the AS-PATH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And send a </a:t>
            </a:r>
            <a:r>
              <a:rPr lang="en-GB" b="1"/>
              <a:t>BGP advertisement</a:t>
            </a:r>
            <a:r>
              <a:rPr lang="en-GB"/>
              <a:t> to its neighbor AS3</a:t>
            </a:r>
            <a:endParaRPr b="1"/>
          </a:p>
        </p:txBody>
      </p:sp>
      <p:pic>
        <p:nvPicPr>
          <p:cNvPr id="416" name="Google Shape;41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475" y="2766750"/>
            <a:ext cx="7903027" cy="18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9675" y="4029525"/>
            <a:ext cx="2040416" cy="6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Border Gateway Protocol (BGP)</a:t>
            </a:r>
            <a:endParaRPr/>
          </a:p>
        </p:txBody>
      </p:sp>
      <p:sp>
        <p:nvSpPr>
          <p:cNvPr id="423" name="Google Shape;423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AS2 and  AS3 know that: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to </a:t>
            </a:r>
            <a:r>
              <a:rPr lang="en-GB" b="1"/>
              <a:t>reach any destination IP</a:t>
            </a:r>
            <a:r>
              <a:rPr lang="en-GB"/>
              <a:t> that belongs to </a:t>
            </a:r>
            <a:r>
              <a:rPr lang="en-GB" b="1"/>
              <a:t>prefix 1.0.0.0/8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must </a:t>
            </a:r>
            <a:r>
              <a:rPr lang="en-GB" b="1"/>
              <a:t>send to AS1</a:t>
            </a:r>
            <a:endParaRPr b="1"/>
          </a:p>
        </p:txBody>
      </p:sp>
      <p:pic>
        <p:nvPicPr>
          <p:cNvPr id="424" name="Google Shape;42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475" y="2766750"/>
            <a:ext cx="7903027" cy="18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Border Gateway Protocol (BGP)</a:t>
            </a:r>
            <a:endParaRPr/>
          </a:p>
        </p:txBody>
      </p:sp>
      <p:sp>
        <p:nvSpPr>
          <p:cNvPr id="430" name="Google Shape;430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take a closer look at BGP: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Gateway router: </a:t>
            </a:r>
            <a:r>
              <a:rPr lang="en-GB"/>
              <a:t>router that connects to </a:t>
            </a:r>
            <a:r>
              <a:rPr lang="en-GB" i="1"/>
              <a:t>another AS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Internal router: </a:t>
            </a:r>
            <a:r>
              <a:rPr lang="en-GB"/>
              <a:t>router </a:t>
            </a:r>
            <a:r>
              <a:rPr lang="en-GB" i="1"/>
              <a:t>inside an AS</a:t>
            </a:r>
            <a:r>
              <a:rPr lang="en-GB"/>
              <a:t>, connects only to routers/hosts inside that AS</a:t>
            </a:r>
            <a:endParaRPr/>
          </a:p>
        </p:txBody>
      </p:sp>
      <p:pic>
        <p:nvPicPr>
          <p:cNvPr id="431" name="Google Shape;43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488" y="2655186"/>
            <a:ext cx="5722824" cy="219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BGP - Routers</a:t>
            </a:r>
            <a:endParaRPr/>
          </a:p>
        </p:txBody>
      </p:sp>
      <p:sp>
        <p:nvSpPr>
          <p:cNvPr id="437" name="Google Shape;437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take a closer look at BGP: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Gateway router: </a:t>
            </a:r>
            <a:r>
              <a:rPr lang="en-GB"/>
              <a:t>router that connects to </a:t>
            </a:r>
            <a:r>
              <a:rPr lang="en-GB" i="1"/>
              <a:t>another AS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Internal router: </a:t>
            </a:r>
            <a:r>
              <a:rPr lang="en-GB"/>
              <a:t>router </a:t>
            </a:r>
            <a:r>
              <a:rPr lang="en-GB" i="1"/>
              <a:t>inside an AS</a:t>
            </a:r>
            <a:r>
              <a:rPr lang="en-GB"/>
              <a:t>, connects only to routers/hosts inside that AS</a:t>
            </a:r>
            <a:endParaRPr/>
          </a:p>
        </p:txBody>
      </p:sp>
      <p:pic>
        <p:nvPicPr>
          <p:cNvPr id="438" name="Google Shape;438;p59" title="Untitled-2025-09-28-0036.excalidraw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4488" y="2655186"/>
            <a:ext cx="5722824" cy="219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7825" y="2771405"/>
            <a:ext cx="1706175" cy="4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BGP - eBGP &amp; iBGP</a:t>
            </a:r>
            <a:endParaRPr/>
          </a:p>
        </p:txBody>
      </p:sp>
      <p:sp>
        <p:nvSpPr>
          <p:cNvPr id="445" name="Google Shape;445;p60"/>
          <p:cNvSpPr txBox="1">
            <a:spLocks noGrp="1"/>
          </p:cNvSpPr>
          <p:nvPr>
            <p:ph type="body" idx="1"/>
          </p:nvPr>
        </p:nvSpPr>
        <p:spPr>
          <a:xfrm>
            <a:off x="311700" y="1019386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BGP is separated to two protocols: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eBGP</a:t>
            </a:r>
            <a:r>
              <a:rPr lang="en-GB"/>
              <a:t>: exchange reachability information from neighboring ASes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iBGP</a:t>
            </a:r>
            <a:r>
              <a:rPr lang="en-GB"/>
              <a:t>: propagate this information to all AS-internal routers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Internal routers run iBGP,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Gateway routers run </a:t>
            </a:r>
            <a:r>
              <a:rPr lang="en-GB" b="1"/>
              <a:t>both </a:t>
            </a:r>
            <a:r>
              <a:rPr lang="en-GB"/>
              <a:t>eBGP and iBGP</a:t>
            </a:r>
            <a:endParaRPr/>
          </a:p>
        </p:txBody>
      </p:sp>
      <p:pic>
        <p:nvPicPr>
          <p:cNvPr id="446" name="Google Shape;446;p60" title="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4488" y="2655186"/>
            <a:ext cx="5722824" cy="219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60"/>
          <p:cNvPicPr preferRelativeResize="0"/>
          <p:nvPr/>
        </p:nvPicPr>
        <p:blipFill rotWithShape="1">
          <a:blip r:embed="rId4">
            <a:alphaModFix/>
          </a:blip>
          <a:srcRect r="52049"/>
          <a:stretch/>
        </p:blipFill>
        <p:spPr>
          <a:xfrm>
            <a:off x="7437600" y="2772000"/>
            <a:ext cx="814986" cy="4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BGP - Attributes</a:t>
            </a:r>
            <a:endParaRPr/>
          </a:p>
        </p:txBody>
      </p:sp>
      <p:sp>
        <p:nvSpPr>
          <p:cNvPr id="453" name="Google Shape;453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Beside prefix, BGP advertisements include </a:t>
            </a:r>
            <a:r>
              <a:rPr lang="en-GB" b="1"/>
              <a:t>attributes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i="1"/>
              <a:t>Prefix </a:t>
            </a:r>
            <a:r>
              <a:rPr lang="en-GB"/>
              <a:t>+</a:t>
            </a:r>
            <a:r>
              <a:rPr lang="en-GB" i="1"/>
              <a:t> Attributes </a:t>
            </a:r>
            <a:r>
              <a:rPr lang="en-GB"/>
              <a:t>=</a:t>
            </a:r>
            <a:r>
              <a:rPr lang="en-GB" i="1"/>
              <a:t> BGP Route</a:t>
            </a:r>
            <a:endParaRPr i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 important attributes: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 b="1"/>
              <a:t>AS-PATH</a:t>
            </a:r>
            <a:r>
              <a:rPr lang="en-GB"/>
              <a:t>: Shows the ASes from which the advertisement has passed through (the sequence of ASNs                  we saw in previous examples)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-GB" b="1"/>
              <a:t>NEXT-HOP</a:t>
            </a:r>
            <a:r>
              <a:rPr lang="en-GB"/>
              <a:t>: Shows the IP of the next hop router interface, that the AS-PATH starts from</a:t>
            </a:r>
            <a:endParaRPr b="1" i="1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Centralized</a:t>
            </a:r>
            <a:r>
              <a:rPr lang="en-GB"/>
              <a:t> routing algorithms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Requires knowledge of the </a:t>
            </a:r>
            <a:r>
              <a:rPr lang="en-GB" b="1"/>
              <a:t>entire topology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That means it takes as input: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All the links </a:t>
            </a:r>
            <a:r>
              <a:rPr lang="en-GB" b="1"/>
              <a:t>between nodes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All the link </a:t>
            </a:r>
            <a:r>
              <a:rPr lang="en-GB" b="1"/>
              <a:t>costs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How does each node learn all this?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b="1"/>
              <a:t>Link-state broadcast </a:t>
            </a:r>
            <a:r>
              <a:rPr lang="en-GB"/>
              <a:t>algorithm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Each node broadcasts its </a:t>
            </a:r>
            <a:r>
              <a:rPr lang="en-GB" b="1"/>
              <a:t>link-state information (links to neighbors, costs)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At the end every node has the </a:t>
            </a:r>
            <a:r>
              <a:rPr lang="en-GB" b="1"/>
              <a:t>same complete view of the topology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Now each node can run the LS algorithm and find the same least-cost paths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Link-State Routing Algorithms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Border Gateway Protocol (BGP)</a:t>
            </a:r>
            <a:endParaRPr/>
          </a:p>
        </p:txBody>
      </p:sp>
      <p:pic>
        <p:nvPicPr>
          <p:cNvPr id="459" name="Google Shape;45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3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275" y="3465050"/>
            <a:ext cx="2379924" cy="7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Border Gateway Protocol (BGP)</a:t>
            </a:r>
            <a:endParaRPr/>
          </a:p>
        </p:txBody>
      </p:sp>
      <p:pic>
        <p:nvPicPr>
          <p:cNvPr id="466" name="Google Shape;46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3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4600" y="3452475"/>
            <a:ext cx="3103873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BGP - Loop Prevention</a:t>
            </a:r>
            <a:endParaRPr/>
          </a:p>
        </p:txBody>
      </p:sp>
      <p:pic>
        <p:nvPicPr>
          <p:cNvPr id="473" name="Google Shape;47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337" y="2089475"/>
            <a:ext cx="7061975" cy="2706874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4"/>
          <p:cNvSpPr txBox="1"/>
          <p:nvPr/>
        </p:nvSpPr>
        <p:spPr>
          <a:xfrm>
            <a:off x="238100" y="1052949"/>
            <a:ext cx="7899300" cy="11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AS3 will advertise the route back to AS2, since AS2 is a neighbor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That could lead to </a:t>
            </a: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advertisement loops</a:t>
            </a:r>
            <a:endParaRPr sz="18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ource Sans Pro"/>
              <a:buChar char="○"/>
            </a:pPr>
            <a:r>
              <a:rPr lang="en-GB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AS3 sends to AS2, AS2 sends to AS1 and AS2 again and so on…</a:t>
            </a:r>
            <a:endParaRPr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75" name="Google Shape;47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2036" y="3892125"/>
            <a:ext cx="2796649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BGP - Loop Prevention</a:t>
            </a:r>
            <a:endParaRPr/>
          </a:p>
        </p:txBody>
      </p:sp>
      <p:pic>
        <p:nvPicPr>
          <p:cNvPr id="481" name="Google Shape;48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337" y="2089475"/>
            <a:ext cx="7061975" cy="2706874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65"/>
          <p:cNvSpPr txBox="1"/>
          <p:nvPr/>
        </p:nvSpPr>
        <p:spPr>
          <a:xfrm>
            <a:off x="238100" y="1077583"/>
            <a:ext cx="7899300" cy="11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prevent loops, if an AS sees </a:t>
            </a: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its own ASN</a:t>
            </a: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 the </a:t>
            </a: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AS-PATH</a:t>
            </a:r>
            <a:endParaRPr sz="1800" b="1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800"/>
              <a:buFont typeface="Source Sans Pro"/>
              <a:buChar char="●"/>
            </a:pP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 </a:t>
            </a:r>
            <a:r>
              <a:rPr lang="en-GB" sz="18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discards </a:t>
            </a:r>
            <a:r>
              <a:rPr lang="en-GB" sz="18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advertisement</a:t>
            </a:r>
            <a:endParaRPr sz="1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83" name="Google Shape;483;p65" title="Untitled-2025-09-28-0036.excalidra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2036" y="3892125"/>
            <a:ext cx="2796649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5"/>
          <p:cNvSpPr/>
          <p:nvPr/>
        </p:nvSpPr>
        <p:spPr>
          <a:xfrm>
            <a:off x="4696800" y="2471575"/>
            <a:ext cx="1724400" cy="862800"/>
          </a:xfrm>
          <a:prstGeom prst="wedgeEllipseCallout">
            <a:avLst>
              <a:gd name="adj1" fmla="val -26190"/>
              <a:gd name="adj2" fmla="val 67058"/>
            </a:avLst>
          </a:prstGeom>
          <a:solidFill>
            <a:srgbClr val="EFEFE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Source Sans Pro"/>
                <a:ea typeface="Source Sans Pro"/>
                <a:cs typeface="Source Sans Pro"/>
                <a:sym typeface="Source Sans Pro"/>
              </a:rPr>
              <a:t>That’s my ASN in the AS-PATH → Discard</a:t>
            </a:r>
            <a:endParaRPr sz="13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85" name="Google Shape;485;p65" title="58ee7c023545163ec1942ca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2541" y="3822516"/>
            <a:ext cx="810450" cy="8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BGP - Path Selection</a:t>
            </a:r>
            <a:endParaRPr/>
          </a:p>
        </p:txBody>
      </p:sp>
      <p:sp>
        <p:nvSpPr>
          <p:cNvPr id="491" name="Google Shape;491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are paths chosen?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By default BGP chooses the </a:t>
            </a:r>
            <a:r>
              <a:rPr lang="en-GB" b="1"/>
              <a:t>shortest path</a:t>
            </a:r>
            <a:endParaRPr b="1"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Path that passes through the least ASes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Local Preference: </a:t>
            </a:r>
            <a:r>
              <a:rPr lang="en-GB"/>
              <a:t>a BGP attribute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An integer value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Used to apply </a:t>
            </a:r>
            <a:r>
              <a:rPr lang="en-GB" b="1"/>
              <a:t>policies </a:t>
            </a:r>
            <a:r>
              <a:rPr lang="en-GB"/>
              <a:t>(i.e. prefer to send traffic through this AS, avoid this AS etc.)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-GB"/>
              <a:t>Paths with </a:t>
            </a:r>
            <a:r>
              <a:rPr lang="en-GB" b="1"/>
              <a:t>higher</a:t>
            </a:r>
            <a:r>
              <a:rPr lang="en-GB"/>
              <a:t> local preference </a:t>
            </a:r>
            <a:r>
              <a:rPr lang="en-GB" b="1"/>
              <a:t>are prefered</a:t>
            </a:r>
            <a:endParaRPr b="1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7"/>
          <p:cNvSpPr txBox="1"/>
          <p:nvPr/>
        </p:nvSpPr>
        <p:spPr>
          <a:xfrm>
            <a:off x="752875" y="3854900"/>
            <a:ext cx="37737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OSPF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Protocol</a:t>
            </a:r>
            <a:r>
              <a:rPr lang="en-GB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that uses </a:t>
            </a:r>
            <a:r>
              <a:rPr lang="en-GB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Dijkstra’s</a:t>
            </a:r>
            <a:r>
              <a:rPr lang="en-GB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Algorithm</a:t>
            </a:r>
            <a:endParaRPr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Intra-AS</a:t>
            </a:r>
            <a:r>
              <a:rPr lang="en-GB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routing</a:t>
            </a:r>
            <a:endParaRPr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7" name="Google Shape;497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 Up</a:t>
            </a:r>
            <a:endParaRPr/>
          </a:p>
        </p:txBody>
      </p:sp>
      <p:sp>
        <p:nvSpPr>
          <p:cNvPr id="498" name="Google Shape;498;p67"/>
          <p:cNvSpPr txBox="1"/>
          <p:nvPr/>
        </p:nvSpPr>
        <p:spPr>
          <a:xfrm>
            <a:off x="3221550" y="822025"/>
            <a:ext cx="270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Routing Algorithms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9" name="Google Shape;499;p67"/>
          <p:cNvSpPr txBox="1"/>
          <p:nvPr/>
        </p:nvSpPr>
        <p:spPr>
          <a:xfrm>
            <a:off x="752875" y="1726331"/>
            <a:ext cx="377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Link-State Routing Algorithms</a:t>
            </a:r>
            <a:br>
              <a:rPr lang="en-GB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(Centralized)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0" name="Google Shape;500;p67"/>
          <p:cNvSpPr txBox="1"/>
          <p:nvPr/>
        </p:nvSpPr>
        <p:spPr>
          <a:xfrm>
            <a:off x="4866900" y="1726331"/>
            <a:ext cx="377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Decentralized Routing Algorithms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1" name="Google Shape;501;p67"/>
          <p:cNvSpPr txBox="1"/>
          <p:nvPr/>
        </p:nvSpPr>
        <p:spPr>
          <a:xfrm>
            <a:off x="752875" y="2724222"/>
            <a:ext cx="377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Dijkstra’s Algorithm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link-state algorithm</a:t>
            </a:r>
            <a:endParaRPr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2" name="Google Shape;502;p67"/>
          <p:cNvSpPr txBox="1"/>
          <p:nvPr/>
        </p:nvSpPr>
        <p:spPr>
          <a:xfrm>
            <a:off x="4866900" y="2724227"/>
            <a:ext cx="3773700" cy="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Distance Vector Algorithm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decentralized algorithm</a:t>
            </a:r>
            <a:endParaRPr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Uses the </a:t>
            </a:r>
            <a:r>
              <a:rPr lang="en-GB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Bellman-Ford</a:t>
            </a:r>
            <a:r>
              <a:rPr lang="en-GB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equation</a:t>
            </a:r>
            <a:endParaRPr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3" name="Google Shape;503;p67"/>
          <p:cNvSpPr txBox="1"/>
          <p:nvPr/>
        </p:nvSpPr>
        <p:spPr>
          <a:xfrm>
            <a:off x="4866900" y="3854900"/>
            <a:ext cx="37737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BGP</a:t>
            </a:r>
            <a:endParaRPr sz="1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Protocol </a:t>
            </a:r>
            <a:r>
              <a:rPr lang="en-GB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that uses </a:t>
            </a:r>
            <a:r>
              <a:rPr lang="en-GB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Path Vector</a:t>
            </a:r>
            <a:r>
              <a:rPr lang="en-GB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algorithm</a:t>
            </a:r>
            <a:br>
              <a:rPr lang="en-GB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(a modification of Distance Vector)</a:t>
            </a:r>
            <a:endParaRPr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Inter-AS</a:t>
            </a:r>
            <a:r>
              <a:rPr lang="en-GB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routing</a:t>
            </a:r>
            <a:endParaRPr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04" name="Google Shape;504;p67"/>
          <p:cNvCxnSpPr>
            <a:stCxn id="498" idx="2"/>
            <a:endCxn id="499" idx="0"/>
          </p:cNvCxnSpPr>
          <p:nvPr/>
        </p:nvCxnSpPr>
        <p:spPr>
          <a:xfrm flipH="1">
            <a:off x="2639700" y="1394725"/>
            <a:ext cx="1932300" cy="331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5" name="Google Shape;505;p67"/>
          <p:cNvCxnSpPr>
            <a:stCxn id="498" idx="2"/>
            <a:endCxn id="500" idx="0"/>
          </p:cNvCxnSpPr>
          <p:nvPr/>
        </p:nvCxnSpPr>
        <p:spPr>
          <a:xfrm>
            <a:off x="4572000" y="1394725"/>
            <a:ext cx="2181900" cy="331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6" name="Google Shape;506;p67"/>
          <p:cNvCxnSpPr/>
          <p:nvPr/>
        </p:nvCxnSpPr>
        <p:spPr>
          <a:xfrm>
            <a:off x="2639725" y="3607127"/>
            <a:ext cx="0" cy="247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7" name="Google Shape;507;p67"/>
          <p:cNvCxnSpPr/>
          <p:nvPr/>
        </p:nvCxnSpPr>
        <p:spPr>
          <a:xfrm>
            <a:off x="6753750" y="3640977"/>
            <a:ext cx="0" cy="247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8" name="Google Shape;508;p67"/>
          <p:cNvCxnSpPr/>
          <p:nvPr/>
        </p:nvCxnSpPr>
        <p:spPr>
          <a:xfrm>
            <a:off x="2639725" y="2447852"/>
            <a:ext cx="0" cy="247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9" name="Google Shape;509;p67"/>
          <p:cNvCxnSpPr/>
          <p:nvPr/>
        </p:nvCxnSpPr>
        <p:spPr>
          <a:xfrm>
            <a:off x="6753750" y="2447839"/>
            <a:ext cx="0" cy="247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Questions???</a:t>
            </a:r>
            <a:endParaRPr/>
          </a:p>
        </p:txBody>
      </p:sp>
      <p:pic>
        <p:nvPicPr>
          <p:cNvPr id="515" name="Google Shape;51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8050" y="1244200"/>
            <a:ext cx="3727900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Dijkstra Algorithm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08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</a:t>
            </a:r>
            <a:r>
              <a:rPr lang="en-GB" b="1"/>
              <a:t>link-state </a:t>
            </a:r>
            <a:r>
              <a:rPr lang="en-GB"/>
              <a:t>algorithm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Computes all the </a:t>
            </a:r>
            <a:r>
              <a:rPr lang="en-GB" b="1"/>
              <a:t>least-cost paths </a:t>
            </a:r>
            <a:r>
              <a:rPr lang="en-GB"/>
              <a:t>from </a:t>
            </a:r>
            <a:br>
              <a:rPr lang="en-GB"/>
            </a:br>
            <a:r>
              <a:rPr lang="en-GB"/>
              <a:t>a </a:t>
            </a:r>
            <a:r>
              <a:rPr lang="en-GB" b="1"/>
              <a:t>source node </a:t>
            </a:r>
            <a:r>
              <a:rPr lang="en-GB"/>
              <a:t>to </a:t>
            </a:r>
            <a:r>
              <a:rPr lang="en-GB" b="1"/>
              <a:t>all other nodes</a:t>
            </a:r>
            <a:r>
              <a:rPr lang="en-GB"/>
              <a:t> of the topology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For </a:t>
            </a:r>
            <a:r>
              <a:rPr lang="en-GB" b="1"/>
              <a:t>k nodes</a:t>
            </a:r>
            <a:r>
              <a:rPr lang="en-GB"/>
              <a:t> it needs </a:t>
            </a:r>
            <a:r>
              <a:rPr lang="en-GB" b="1"/>
              <a:t>k iterations </a:t>
            </a:r>
            <a:r>
              <a:rPr lang="en-GB"/>
              <a:t>to complete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900" y="1945075"/>
            <a:ext cx="3218000" cy="24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Dijkstra Algorithm</a:t>
            </a:r>
            <a:endParaRPr/>
          </a:p>
        </p:txBody>
      </p:sp>
      <p:graphicFrame>
        <p:nvGraphicFramePr>
          <p:cNvPr id="98" name="Google Shape;98;p19"/>
          <p:cNvGraphicFramePr/>
          <p:nvPr/>
        </p:nvGraphicFramePr>
        <p:xfrm>
          <a:off x="311700" y="2104625"/>
          <a:ext cx="5258750" cy="237726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105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Nodes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D(v), p(v)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D(w), p(w)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D(x), p(x)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D(y), p(y)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5, u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 u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∞, 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∞, 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000" y="1260000"/>
            <a:ext cx="3239999" cy="246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311700" y="1017725"/>
            <a:ext cx="5964900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Find the least-cost paths from u to every other router</a:t>
            </a:r>
            <a:endParaRPr sz="16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Source Sans Pro"/>
              <a:buChar char="●"/>
            </a:pPr>
            <a:r>
              <a:rPr lang="en-GB" sz="16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D(v)</a:t>
            </a:r>
            <a:r>
              <a:rPr lang="en-GB" sz="16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Distance from u to v</a:t>
            </a:r>
            <a:endParaRPr sz="16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Source Sans Pro"/>
              <a:buChar char="●"/>
            </a:pPr>
            <a:r>
              <a:rPr lang="en-GB" sz="1600" b="1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p(v)</a:t>
            </a:r>
            <a:r>
              <a:rPr lang="en-GB" sz="16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previous node of v on the current path</a:t>
            </a:r>
            <a:endParaRPr sz="16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Dijkstra Algorithm</a:t>
            </a:r>
            <a:endParaRPr/>
          </a:p>
        </p:txBody>
      </p:sp>
      <p:graphicFrame>
        <p:nvGraphicFramePr>
          <p:cNvPr id="106" name="Google Shape;106;p20"/>
          <p:cNvGraphicFramePr/>
          <p:nvPr/>
        </p:nvGraphicFramePr>
        <p:xfrm>
          <a:off x="311700" y="2104625"/>
          <a:ext cx="5258750" cy="237726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105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Nodes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D(v), p(v)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D(w), p(w)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D(x), p(x)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D(y), p(y)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5, u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 u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∞, 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∞, 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</a:t>
                      </a: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w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5, u </a:t>
                      </a:r>
                      <a:r>
                        <a:rPr lang="en-GB" i="1">
                          <a:solidFill>
                            <a:srgbClr val="666666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(10, w)</a:t>
                      </a:r>
                      <a:endParaRPr i="1">
                        <a:solidFill>
                          <a:srgbClr val="666666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6, w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12, w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7" name="Google Shape;107;p20"/>
          <p:cNvSpPr txBox="1"/>
          <p:nvPr/>
        </p:nvSpPr>
        <p:spPr>
          <a:xfrm>
            <a:off x="311700" y="1017725"/>
            <a:ext cx="59649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Source Sans Pro"/>
              <a:buChar char="●"/>
            </a:pPr>
            <a:r>
              <a:rPr lang="en-GB" sz="16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Choose w because it has the smallest distance</a:t>
            </a:r>
            <a:endParaRPr sz="16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Source Sans Pro"/>
              <a:buChar char="●"/>
            </a:pPr>
            <a:r>
              <a:rPr lang="en-GB" sz="16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it to the nodes</a:t>
            </a:r>
            <a:endParaRPr sz="16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000" y="1260000"/>
            <a:ext cx="3239999" cy="246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Dijkstra Algorithm</a:t>
            </a:r>
            <a:endParaRPr/>
          </a:p>
        </p:txBody>
      </p:sp>
      <p:graphicFrame>
        <p:nvGraphicFramePr>
          <p:cNvPr id="114" name="Google Shape;114;p21"/>
          <p:cNvGraphicFramePr/>
          <p:nvPr/>
        </p:nvGraphicFramePr>
        <p:xfrm>
          <a:off x="311700" y="2104625"/>
          <a:ext cx="5258750" cy="2377260"/>
        </p:xfrm>
        <a:graphic>
          <a:graphicData uri="http://schemas.openxmlformats.org/drawingml/2006/table">
            <a:tbl>
              <a:tblPr>
                <a:noFill/>
                <a:tableStyleId>{8BA58BA4-8FB5-455A-8C3F-52554DE9BB97}</a:tableStyleId>
              </a:tblPr>
              <a:tblGrid>
                <a:gridCol w="105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Nodes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D(v), p(v)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D(w), p(w)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D(x), p(x)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D(y), p(y)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5, u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2, u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∞, 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∞, 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uw</a:t>
                      </a: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5, u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6, w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12, w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uw</a:t>
                      </a:r>
                      <a:r>
                        <a:rPr lang="en-GB" b="1">
                          <a:solidFill>
                            <a:srgbClr val="FF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</a:t>
                      </a:r>
                      <a:endParaRPr b="1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-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6, w </a:t>
                      </a:r>
                      <a:r>
                        <a:rPr lang="en-GB" i="1">
                          <a:solidFill>
                            <a:srgbClr val="666666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(12, v)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12, w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000" y="1260000"/>
            <a:ext cx="3239999" cy="246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4910</Words>
  <Application>Microsoft Office PowerPoint</Application>
  <PresentationFormat>On-screen Show (16:9)</PresentationFormat>
  <Paragraphs>961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Source Sans Pro</vt:lpstr>
      <vt:lpstr>Proxima Nova</vt:lpstr>
      <vt:lpstr>Raleway</vt:lpstr>
      <vt:lpstr>Spearmint</vt:lpstr>
      <vt:lpstr>Network Layer</vt:lpstr>
      <vt:lpstr>Network Layer</vt:lpstr>
      <vt:lpstr>Control Plane</vt:lpstr>
      <vt:lpstr>Routing Algorithms</vt:lpstr>
      <vt:lpstr>Link-State Routing Algorithms</vt:lpstr>
      <vt:lpstr>Dijkstra Algorithm</vt:lpstr>
      <vt:lpstr>Dijkstra Algorithm</vt:lpstr>
      <vt:lpstr>Dijkstra Algorithm</vt:lpstr>
      <vt:lpstr>Dijkstra Algorithm</vt:lpstr>
      <vt:lpstr>Dijkstra Algorithm</vt:lpstr>
      <vt:lpstr>Dijkstra Algorithm</vt:lpstr>
      <vt:lpstr>Dijkstra Algorithm </vt:lpstr>
      <vt:lpstr>Dijkstra Algorithm - Least-Cost Graph</vt:lpstr>
      <vt:lpstr>Populating Forwarding Table</vt:lpstr>
      <vt:lpstr>Decentralized Algorithms</vt:lpstr>
      <vt:lpstr>Distance Vector</vt:lpstr>
      <vt:lpstr>Distance Vector</vt:lpstr>
      <vt:lpstr>Distance Vector</vt:lpstr>
      <vt:lpstr>Distance Vector</vt:lpstr>
      <vt:lpstr>Distance Vector</vt:lpstr>
      <vt:lpstr>Distance Vector</vt:lpstr>
      <vt:lpstr>Distance Vector</vt:lpstr>
      <vt:lpstr>Distance Vector</vt:lpstr>
      <vt:lpstr>Distance Vector</vt:lpstr>
      <vt:lpstr>Distance Vector</vt:lpstr>
      <vt:lpstr>Distance Vector</vt:lpstr>
      <vt:lpstr>Distance Vector</vt:lpstr>
      <vt:lpstr>Distance Vector</vt:lpstr>
      <vt:lpstr>Distance Vector - Good News Travels Fast</vt:lpstr>
      <vt:lpstr>Distance Vector - Good News Travels Fast</vt:lpstr>
      <vt:lpstr>Distance Vector - Bad News Travels Slow</vt:lpstr>
      <vt:lpstr>Distance Vector - Bad News Travels Slow</vt:lpstr>
      <vt:lpstr>Distance Vector - Bad News Travels Slow</vt:lpstr>
      <vt:lpstr>Distance Vector - Bad News Travels Slow</vt:lpstr>
      <vt:lpstr>Distance Vector - Poisoned Reverse</vt:lpstr>
      <vt:lpstr>Distance Vector - Poisoned Reverse</vt:lpstr>
      <vt:lpstr>Distance Vector - Poisoned Reverse</vt:lpstr>
      <vt:lpstr>Autonomous System</vt:lpstr>
      <vt:lpstr>Autonomous System</vt:lpstr>
      <vt:lpstr>AS Routing Protocols</vt:lpstr>
      <vt:lpstr>AS Routing Protocols</vt:lpstr>
      <vt:lpstr>Border Gateway Protocol (BGP)</vt:lpstr>
      <vt:lpstr>Border Gateway Protocol (BGP)</vt:lpstr>
      <vt:lpstr>Border Gateway Protocol (BGP)</vt:lpstr>
      <vt:lpstr>Border Gateway Protocol (BGP)</vt:lpstr>
      <vt:lpstr>Border Gateway Protocol (BGP)</vt:lpstr>
      <vt:lpstr>BGP - Routers</vt:lpstr>
      <vt:lpstr>BGP - eBGP &amp; iBGP</vt:lpstr>
      <vt:lpstr>BGP - Attributes</vt:lpstr>
      <vt:lpstr>Border Gateway Protocol (BGP)</vt:lpstr>
      <vt:lpstr>Border Gateway Protocol (BGP)</vt:lpstr>
      <vt:lpstr>BGP - Loop Prevention</vt:lpstr>
      <vt:lpstr>BGP - Loop Prevention</vt:lpstr>
      <vt:lpstr>BGP - Path Selection</vt:lpstr>
      <vt:lpstr>Sum Up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yeet AE13</cp:lastModifiedBy>
  <cp:revision>4</cp:revision>
  <dcterms:modified xsi:type="dcterms:W3CDTF">2025-12-08T11:55:20Z</dcterms:modified>
</cp:coreProperties>
</file>